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313" r:id="rId5"/>
    <p:sldId id="314" r:id="rId6"/>
    <p:sldId id="315" r:id="rId7"/>
    <p:sldId id="264" r:id="rId8"/>
    <p:sldId id="318" r:id="rId9"/>
    <p:sldId id="267" r:id="rId10"/>
    <p:sldId id="300" r:id="rId11"/>
    <p:sldId id="258" r:id="rId12"/>
    <p:sldId id="273" r:id="rId13"/>
    <p:sldId id="276" r:id="rId14"/>
    <p:sldId id="297" r:id="rId15"/>
    <p:sldId id="269" r:id="rId16"/>
    <p:sldId id="277" r:id="rId17"/>
    <p:sldId id="278" r:id="rId18"/>
    <p:sldId id="271" r:id="rId19"/>
    <p:sldId id="303" r:id="rId20"/>
    <p:sldId id="279" r:id="rId21"/>
    <p:sldId id="280" r:id="rId22"/>
    <p:sldId id="281" r:id="rId23"/>
    <p:sldId id="266" r:id="rId24"/>
    <p:sldId id="270" r:id="rId25"/>
    <p:sldId id="282" r:id="rId26"/>
    <p:sldId id="283" r:id="rId27"/>
    <p:sldId id="305" r:id="rId28"/>
    <p:sldId id="259" r:id="rId29"/>
    <p:sldId id="298" r:id="rId30"/>
    <p:sldId id="260" r:id="rId31"/>
    <p:sldId id="284" r:id="rId32"/>
    <p:sldId id="285" r:id="rId33"/>
    <p:sldId id="306" r:id="rId34"/>
    <p:sldId id="316" r:id="rId35"/>
    <p:sldId id="272" r:id="rId36"/>
    <p:sldId id="317" r:id="rId37"/>
    <p:sldId id="286" r:id="rId38"/>
    <p:sldId id="287" r:id="rId39"/>
    <p:sldId id="265" r:id="rId40"/>
    <p:sldId id="288" r:id="rId41"/>
    <p:sldId id="289" r:id="rId42"/>
    <p:sldId id="290" r:id="rId43"/>
    <p:sldId id="275" r:id="rId44"/>
    <p:sldId id="308" r:id="rId45"/>
    <p:sldId id="291" r:id="rId46"/>
    <p:sldId id="319" r:id="rId47"/>
    <p:sldId id="292" r:id="rId48"/>
    <p:sldId id="261" r:id="rId49"/>
    <p:sldId id="262" r:id="rId50"/>
    <p:sldId id="309" r:id="rId51"/>
    <p:sldId id="293" r:id="rId52"/>
    <p:sldId id="294" r:id="rId53"/>
    <p:sldId id="295" r:id="rId54"/>
    <p:sldId id="296" r:id="rId55"/>
    <p:sldId id="322" r:id="rId56"/>
    <p:sldId id="320" r:id="rId57"/>
    <p:sldId id="321" r:id="rId58"/>
    <p:sldId id="310" r:id="rId59"/>
    <p:sldId id="307" r:id="rId60"/>
    <p:sldId id="299" r:id="rId61"/>
    <p:sldId id="31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04BAE-BAC9-4AC4-92DD-55C91AB602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2B92AEE-1514-4C06-BE3D-3D9AB5D39F25}">
      <dgm:prSet/>
      <dgm:spPr/>
      <dgm:t>
        <a:bodyPr/>
        <a:lstStyle/>
        <a:p>
          <a:r>
            <a:rPr lang="en-AU" dirty="0"/>
            <a:t>General tips for interview techniques.</a:t>
          </a:r>
          <a:endParaRPr lang="en-US" dirty="0"/>
        </a:p>
      </dgm:t>
    </dgm:pt>
    <dgm:pt modelId="{BE5F3293-98F6-4A1F-B5CF-06D6B660E53A}" type="parTrans" cxnId="{4DB0EEB2-F18E-478B-B2A3-DADC82D8ACA0}">
      <dgm:prSet/>
      <dgm:spPr/>
      <dgm:t>
        <a:bodyPr/>
        <a:lstStyle/>
        <a:p>
          <a:endParaRPr lang="en-US"/>
        </a:p>
      </dgm:t>
    </dgm:pt>
    <dgm:pt modelId="{366D254A-333B-4646-B8B8-90D858391E43}" type="sibTrans" cxnId="{4DB0EEB2-F18E-478B-B2A3-DADC82D8ACA0}">
      <dgm:prSet/>
      <dgm:spPr/>
      <dgm:t>
        <a:bodyPr/>
        <a:lstStyle/>
        <a:p>
          <a:endParaRPr lang="en-US"/>
        </a:p>
      </dgm:t>
    </dgm:pt>
    <dgm:pt modelId="{7EB46588-AA2B-4E81-96FF-11413F1775EF}">
      <dgm:prSet/>
      <dgm:spPr/>
      <dgm:t>
        <a:bodyPr/>
        <a:lstStyle/>
        <a:p>
          <a:r>
            <a:rPr lang="en-AU" dirty="0"/>
            <a:t>Specific question examples with possible answers.</a:t>
          </a:r>
          <a:endParaRPr lang="en-US" dirty="0"/>
        </a:p>
      </dgm:t>
    </dgm:pt>
    <dgm:pt modelId="{3A64A598-8530-4E68-B404-2BAA918E0C5F}" type="parTrans" cxnId="{151D7500-B5B9-4E98-BB00-5B8E1A7CD861}">
      <dgm:prSet/>
      <dgm:spPr/>
      <dgm:t>
        <a:bodyPr/>
        <a:lstStyle/>
        <a:p>
          <a:endParaRPr lang="en-US"/>
        </a:p>
      </dgm:t>
    </dgm:pt>
    <dgm:pt modelId="{CAA13943-811F-4A73-89A6-10CF721337C7}" type="sibTrans" cxnId="{151D7500-B5B9-4E98-BB00-5B8E1A7CD861}">
      <dgm:prSet/>
      <dgm:spPr/>
      <dgm:t>
        <a:bodyPr/>
        <a:lstStyle/>
        <a:p>
          <a:endParaRPr lang="en-US"/>
        </a:p>
      </dgm:t>
    </dgm:pt>
    <dgm:pt modelId="{724BFA36-DC39-4604-AE39-DE267EFE0806}" type="pres">
      <dgm:prSet presAssocID="{77904BAE-BAC9-4AC4-92DD-55C91AB60256}" presName="hierChild1" presStyleCnt="0">
        <dgm:presLayoutVars>
          <dgm:chPref val="1"/>
          <dgm:dir/>
          <dgm:animOne val="branch"/>
          <dgm:animLvl val="lvl"/>
          <dgm:resizeHandles/>
        </dgm:presLayoutVars>
      </dgm:prSet>
      <dgm:spPr/>
    </dgm:pt>
    <dgm:pt modelId="{69620C3E-32A4-46C1-A54A-A95F40CA005F}" type="pres">
      <dgm:prSet presAssocID="{52B92AEE-1514-4C06-BE3D-3D9AB5D39F25}" presName="hierRoot1" presStyleCnt="0"/>
      <dgm:spPr/>
    </dgm:pt>
    <dgm:pt modelId="{B9EFEA23-0DEC-4C2A-BDD2-A91F8BF4629D}" type="pres">
      <dgm:prSet presAssocID="{52B92AEE-1514-4C06-BE3D-3D9AB5D39F25}" presName="composite" presStyleCnt="0"/>
      <dgm:spPr/>
    </dgm:pt>
    <dgm:pt modelId="{9B56EA47-4A76-492B-BDFD-6120C68A5F47}" type="pres">
      <dgm:prSet presAssocID="{52B92AEE-1514-4C06-BE3D-3D9AB5D39F25}" presName="background" presStyleLbl="node0" presStyleIdx="0" presStyleCnt="2"/>
      <dgm:spPr/>
    </dgm:pt>
    <dgm:pt modelId="{E9416C61-85AB-4C06-B17A-C57BC8682B50}" type="pres">
      <dgm:prSet presAssocID="{52B92AEE-1514-4C06-BE3D-3D9AB5D39F25}" presName="text" presStyleLbl="fgAcc0" presStyleIdx="0" presStyleCnt="2">
        <dgm:presLayoutVars>
          <dgm:chPref val="3"/>
        </dgm:presLayoutVars>
      </dgm:prSet>
      <dgm:spPr/>
    </dgm:pt>
    <dgm:pt modelId="{9C011D01-9D87-4E33-9D73-307804A31DE6}" type="pres">
      <dgm:prSet presAssocID="{52B92AEE-1514-4C06-BE3D-3D9AB5D39F25}" presName="hierChild2" presStyleCnt="0"/>
      <dgm:spPr/>
    </dgm:pt>
    <dgm:pt modelId="{2937B604-FD72-40C6-8578-D818EEE4F677}" type="pres">
      <dgm:prSet presAssocID="{7EB46588-AA2B-4E81-96FF-11413F1775EF}" presName="hierRoot1" presStyleCnt="0"/>
      <dgm:spPr/>
    </dgm:pt>
    <dgm:pt modelId="{2C658B69-AC85-40C6-AB59-BC5128A39275}" type="pres">
      <dgm:prSet presAssocID="{7EB46588-AA2B-4E81-96FF-11413F1775EF}" presName="composite" presStyleCnt="0"/>
      <dgm:spPr/>
    </dgm:pt>
    <dgm:pt modelId="{0480CA29-76A3-4141-AD8E-B1BB298576D2}" type="pres">
      <dgm:prSet presAssocID="{7EB46588-AA2B-4E81-96FF-11413F1775EF}" presName="background" presStyleLbl="node0" presStyleIdx="1" presStyleCnt="2"/>
      <dgm:spPr/>
    </dgm:pt>
    <dgm:pt modelId="{C2E1A6F7-6D76-4B15-8C3D-7E6D78D65533}" type="pres">
      <dgm:prSet presAssocID="{7EB46588-AA2B-4E81-96FF-11413F1775EF}" presName="text" presStyleLbl="fgAcc0" presStyleIdx="1" presStyleCnt="2">
        <dgm:presLayoutVars>
          <dgm:chPref val="3"/>
        </dgm:presLayoutVars>
      </dgm:prSet>
      <dgm:spPr/>
    </dgm:pt>
    <dgm:pt modelId="{CEDA2250-FD19-405B-A487-0CDEC58BB264}" type="pres">
      <dgm:prSet presAssocID="{7EB46588-AA2B-4E81-96FF-11413F1775EF}" presName="hierChild2" presStyleCnt="0"/>
      <dgm:spPr/>
    </dgm:pt>
  </dgm:ptLst>
  <dgm:cxnLst>
    <dgm:cxn modelId="{151D7500-B5B9-4E98-BB00-5B8E1A7CD861}" srcId="{77904BAE-BAC9-4AC4-92DD-55C91AB60256}" destId="{7EB46588-AA2B-4E81-96FF-11413F1775EF}" srcOrd="1" destOrd="0" parTransId="{3A64A598-8530-4E68-B404-2BAA918E0C5F}" sibTransId="{CAA13943-811F-4A73-89A6-10CF721337C7}"/>
    <dgm:cxn modelId="{3EBE5D38-9EF2-4F1C-9B64-E1A28704B6D1}" type="presOf" srcId="{7EB46588-AA2B-4E81-96FF-11413F1775EF}" destId="{C2E1A6F7-6D76-4B15-8C3D-7E6D78D65533}" srcOrd="0" destOrd="0" presId="urn:microsoft.com/office/officeart/2005/8/layout/hierarchy1"/>
    <dgm:cxn modelId="{BE1ACC6F-B413-4009-BB49-960CDAF6E120}" type="presOf" srcId="{52B92AEE-1514-4C06-BE3D-3D9AB5D39F25}" destId="{E9416C61-85AB-4C06-B17A-C57BC8682B50}" srcOrd="0" destOrd="0" presId="urn:microsoft.com/office/officeart/2005/8/layout/hierarchy1"/>
    <dgm:cxn modelId="{08F89185-1C32-4D40-8E03-8D4421914761}" type="presOf" srcId="{77904BAE-BAC9-4AC4-92DD-55C91AB60256}" destId="{724BFA36-DC39-4604-AE39-DE267EFE0806}" srcOrd="0" destOrd="0" presId="urn:microsoft.com/office/officeart/2005/8/layout/hierarchy1"/>
    <dgm:cxn modelId="{4DB0EEB2-F18E-478B-B2A3-DADC82D8ACA0}" srcId="{77904BAE-BAC9-4AC4-92DD-55C91AB60256}" destId="{52B92AEE-1514-4C06-BE3D-3D9AB5D39F25}" srcOrd="0" destOrd="0" parTransId="{BE5F3293-98F6-4A1F-B5CF-06D6B660E53A}" sibTransId="{366D254A-333B-4646-B8B8-90D858391E43}"/>
    <dgm:cxn modelId="{B4DC45D0-05C3-436E-98F2-444E48243A69}" type="presParOf" srcId="{724BFA36-DC39-4604-AE39-DE267EFE0806}" destId="{69620C3E-32A4-46C1-A54A-A95F40CA005F}" srcOrd="0" destOrd="0" presId="urn:microsoft.com/office/officeart/2005/8/layout/hierarchy1"/>
    <dgm:cxn modelId="{8F063F21-56FC-42AA-A172-150A78187702}" type="presParOf" srcId="{69620C3E-32A4-46C1-A54A-A95F40CA005F}" destId="{B9EFEA23-0DEC-4C2A-BDD2-A91F8BF4629D}" srcOrd="0" destOrd="0" presId="urn:microsoft.com/office/officeart/2005/8/layout/hierarchy1"/>
    <dgm:cxn modelId="{3A867000-DCCF-40B5-8145-D10B86B15FDB}" type="presParOf" srcId="{B9EFEA23-0DEC-4C2A-BDD2-A91F8BF4629D}" destId="{9B56EA47-4A76-492B-BDFD-6120C68A5F47}" srcOrd="0" destOrd="0" presId="urn:microsoft.com/office/officeart/2005/8/layout/hierarchy1"/>
    <dgm:cxn modelId="{107EA046-1D65-4698-AAC3-EE26B147A333}" type="presParOf" srcId="{B9EFEA23-0DEC-4C2A-BDD2-A91F8BF4629D}" destId="{E9416C61-85AB-4C06-B17A-C57BC8682B50}" srcOrd="1" destOrd="0" presId="urn:microsoft.com/office/officeart/2005/8/layout/hierarchy1"/>
    <dgm:cxn modelId="{BF2B41C2-3A3E-4578-961A-404FD673D063}" type="presParOf" srcId="{69620C3E-32A4-46C1-A54A-A95F40CA005F}" destId="{9C011D01-9D87-4E33-9D73-307804A31DE6}" srcOrd="1" destOrd="0" presId="urn:microsoft.com/office/officeart/2005/8/layout/hierarchy1"/>
    <dgm:cxn modelId="{C298DD8D-CD83-45FA-8600-D4F068BA6CC1}" type="presParOf" srcId="{724BFA36-DC39-4604-AE39-DE267EFE0806}" destId="{2937B604-FD72-40C6-8578-D818EEE4F677}" srcOrd="1" destOrd="0" presId="urn:microsoft.com/office/officeart/2005/8/layout/hierarchy1"/>
    <dgm:cxn modelId="{C198F7FA-1E6C-4E22-881B-0FBEE40AEA08}" type="presParOf" srcId="{2937B604-FD72-40C6-8578-D818EEE4F677}" destId="{2C658B69-AC85-40C6-AB59-BC5128A39275}" srcOrd="0" destOrd="0" presId="urn:microsoft.com/office/officeart/2005/8/layout/hierarchy1"/>
    <dgm:cxn modelId="{F3C968EB-CF8D-434D-8987-ADF96E32E0A9}" type="presParOf" srcId="{2C658B69-AC85-40C6-AB59-BC5128A39275}" destId="{0480CA29-76A3-4141-AD8E-B1BB298576D2}" srcOrd="0" destOrd="0" presId="urn:microsoft.com/office/officeart/2005/8/layout/hierarchy1"/>
    <dgm:cxn modelId="{0507A7D3-6BA0-4138-BCE2-9567679ACA11}" type="presParOf" srcId="{2C658B69-AC85-40C6-AB59-BC5128A39275}" destId="{C2E1A6F7-6D76-4B15-8C3D-7E6D78D65533}" srcOrd="1" destOrd="0" presId="urn:microsoft.com/office/officeart/2005/8/layout/hierarchy1"/>
    <dgm:cxn modelId="{89957DFB-10C8-4B72-89FA-3309AB52E912}" type="presParOf" srcId="{2937B604-FD72-40C6-8578-D818EEE4F677}" destId="{CEDA2250-FD19-405B-A487-0CDEC58BB2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06E0A-3B0C-4BF5-9FAA-3CA3035A19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D640CC-0490-46A0-8472-A9CED10B6768}">
      <dgm:prSet/>
      <dgm:spPr/>
      <dgm:t>
        <a:bodyPr/>
        <a:lstStyle/>
        <a:p>
          <a:r>
            <a:rPr lang="en-AU"/>
            <a:t>Find out what a QA/QI project is – even if you’ve never done one.</a:t>
          </a:r>
          <a:endParaRPr lang="en-US"/>
        </a:p>
      </dgm:t>
    </dgm:pt>
    <dgm:pt modelId="{591DB777-3B91-4FD7-A8A6-7021D5CC7B26}" type="parTrans" cxnId="{17DE2D4D-A6DA-4AEE-B0B9-A7CE01A03068}">
      <dgm:prSet/>
      <dgm:spPr/>
      <dgm:t>
        <a:bodyPr/>
        <a:lstStyle/>
        <a:p>
          <a:endParaRPr lang="en-US"/>
        </a:p>
      </dgm:t>
    </dgm:pt>
    <dgm:pt modelId="{37507C0D-F7FF-44B0-837E-6E5A3028E058}" type="sibTrans" cxnId="{17DE2D4D-A6DA-4AEE-B0B9-A7CE01A03068}">
      <dgm:prSet/>
      <dgm:spPr/>
      <dgm:t>
        <a:bodyPr/>
        <a:lstStyle/>
        <a:p>
          <a:endParaRPr lang="en-US"/>
        </a:p>
      </dgm:t>
    </dgm:pt>
    <dgm:pt modelId="{73C5E42A-E2B9-40FF-9123-312F273E8A97}">
      <dgm:prSet/>
      <dgm:spPr/>
      <dgm:t>
        <a:bodyPr/>
        <a:lstStyle/>
        <a:p>
          <a:r>
            <a:rPr lang="en-AU"/>
            <a:t>Know the hospital/CHS values!</a:t>
          </a:r>
          <a:endParaRPr lang="en-US"/>
        </a:p>
      </dgm:t>
    </dgm:pt>
    <dgm:pt modelId="{3365CB34-43EB-469D-9CE5-AE91BF47D0A7}" type="parTrans" cxnId="{18C2E3E2-9B1E-4CE9-B2B8-756C2BAE98D4}">
      <dgm:prSet/>
      <dgm:spPr/>
      <dgm:t>
        <a:bodyPr/>
        <a:lstStyle/>
        <a:p>
          <a:endParaRPr lang="en-US"/>
        </a:p>
      </dgm:t>
    </dgm:pt>
    <dgm:pt modelId="{E1A2BC34-10C9-4D74-AE30-FD7385D31AFF}" type="sibTrans" cxnId="{18C2E3E2-9B1E-4CE9-B2B8-756C2BAE98D4}">
      <dgm:prSet/>
      <dgm:spPr/>
      <dgm:t>
        <a:bodyPr/>
        <a:lstStyle/>
        <a:p>
          <a:endParaRPr lang="en-US"/>
        </a:p>
      </dgm:t>
    </dgm:pt>
    <dgm:pt modelId="{EEEE04C2-CB7F-4A09-939F-1644A2BDC6CA}" type="pres">
      <dgm:prSet presAssocID="{B9306E0A-3B0C-4BF5-9FAA-3CA3035A19B6}" presName="root" presStyleCnt="0">
        <dgm:presLayoutVars>
          <dgm:dir/>
          <dgm:resizeHandles val="exact"/>
        </dgm:presLayoutVars>
      </dgm:prSet>
      <dgm:spPr/>
    </dgm:pt>
    <dgm:pt modelId="{B918F85C-723E-4BCE-B1FF-64B24D65851D}" type="pres">
      <dgm:prSet presAssocID="{D3D640CC-0490-46A0-8472-A9CED10B6768}" presName="compNode" presStyleCnt="0"/>
      <dgm:spPr/>
    </dgm:pt>
    <dgm:pt modelId="{4EC81060-1505-4D53-9FA9-07EBB92CAFDC}" type="pres">
      <dgm:prSet presAssocID="{D3D640CC-0490-46A0-8472-A9CED10B6768}" presName="bgRect" presStyleLbl="bgShp" presStyleIdx="0" presStyleCnt="2"/>
      <dgm:spPr/>
    </dgm:pt>
    <dgm:pt modelId="{1EEE840E-8208-4F6C-96A9-52BB889FB992}" type="pres">
      <dgm:prSet presAssocID="{D3D640CC-0490-46A0-8472-A9CED10B67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132711C8-FBD1-4A1A-8F64-69E1A4438CF1}" type="pres">
      <dgm:prSet presAssocID="{D3D640CC-0490-46A0-8472-A9CED10B6768}" presName="spaceRect" presStyleCnt="0"/>
      <dgm:spPr/>
    </dgm:pt>
    <dgm:pt modelId="{F1FC1DE8-D33A-4336-8085-022059581B76}" type="pres">
      <dgm:prSet presAssocID="{D3D640CC-0490-46A0-8472-A9CED10B6768}" presName="parTx" presStyleLbl="revTx" presStyleIdx="0" presStyleCnt="2">
        <dgm:presLayoutVars>
          <dgm:chMax val="0"/>
          <dgm:chPref val="0"/>
        </dgm:presLayoutVars>
      </dgm:prSet>
      <dgm:spPr/>
    </dgm:pt>
    <dgm:pt modelId="{259FC5FC-A8CF-41E3-BD07-3B8975574FD2}" type="pres">
      <dgm:prSet presAssocID="{37507C0D-F7FF-44B0-837E-6E5A3028E058}" presName="sibTrans" presStyleCnt="0"/>
      <dgm:spPr/>
    </dgm:pt>
    <dgm:pt modelId="{06810E51-B90E-4EE4-B02A-64BDFDE7A1DE}" type="pres">
      <dgm:prSet presAssocID="{73C5E42A-E2B9-40FF-9123-312F273E8A97}" presName="compNode" presStyleCnt="0"/>
      <dgm:spPr/>
    </dgm:pt>
    <dgm:pt modelId="{911B3882-5856-4BA6-A2D3-2F794794EF19}" type="pres">
      <dgm:prSet presAssocID="{73C5E42A-E2B9-40FF-9123-312F273E8A97}" presName="bgRect" presStyleLbl="bgShp" presStyleIdx="1" presStyleCnt="2"/>
      <dgm:spPr/>
    </dgm:pt>
    <dgm:pt modelId="{0EB00D62-42A9-45F4-98E4-9BDF40BE2CAC}" type="pres">
      <dgm:prSet presAssocID="{73C5E42A-E2B9-40FF-9123-312F273E8A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43208186-B9BF-4D12-9975-1DAA4EFA616B}" type="pres">
      <dgm:prSet presAssocID="{73C5E42A-E2B9-40FF-9123-312F273E8A97}" presName="spaceRect" presStyleCnt="0"/>
      <dgm:spPr/>
    </dgm:pt>
    <dgm:pt modelId="{5D7337CD-8358-4EDB-9B33-12D78A8040DA}" type="pres">
      <dgm:prSet presAssocID="{73C5E42A-E2B9-40FF-9123-312F273E8A97}" presName="parTx" presStyleLbl="revTx" presStyleIdx="1" presStyleCnt="2">
        <dgm:presLayoutVars>
          <dgm:chMax val="0"/>
          <dgm:chPref val="0"/>
        </dgm:presLayoutVars>
      </dgm:prSet>
      <dgm:spPr/>
    </dgm:pt>
  </dgm:ptLst>
  <dgm:cxnLst>
    <dgm:cxn modelId="{8207BE00-B23F-4B5E-9435-75EF7EBBD54B}" type="presOf" srcId="{B9306E0A-3B0C-4BF5-9FAA-3CA3035A19B6}" destId="{EEEE04C2-CB7F-4A09-939F-1644A2BDC6CA}" srcOrd="0" destOrd="0" presId="urn:microsoft.com/office/officeart/2018/2/layout/IconVerticalSolidList"/>
    <dgm:cxn modelId="{CD4F7E5B-0BE6-480A-BD5D-6BD345324447}" type="presOf" srcId="{73C5E42A-E2B9-40FF-9123-312F273E8A97}" destId="{5D7337CD-8358-4EDB-9B33-12D78A8040DA}" srcOrd="0" destOrd="0" presId="urn:microsoft.com/office/officeart/2018/2/layout/IconVerticalSolidList"/>
    <dgm:cxn modelId="{17DE2D4D-A6DA-4AEE-B0B9-A7CE01A03068}" srcId="{B9306E0A-3B0C-4BF5-9FAA-3CA3035A19B6}" destId="{D3D640CC-0490-46A0-8472-A9CED10B6768}" srcOrd="0" destOrd="0" parTransId="{591DB777-3B91-4FD7-A8A6-7021D5CC7B26}" sibTransId="{37507C0D-F7FF-44B0-837E-6E5A3028E058}"/>
    <dgm:cxn modelId="{B83BAA54-A24C-48F9-9F2F-1B756EBB47E0}" type="presOf" srcId="{D3D640CC-0490-46A0-8472-A9CED10B6768}" destId="{F1FC1DE8-D33A-4336-8085-022059581B76}" srcOrd="0" destOrd="0" presId="urn:microsoft.com/office/officeart/2018/2/layout/IconVerticalSolidList"/>
    <dgm:cxn modelId="{18C2E3E2-9B1E-4CE9-B2B8-756C2BAE98D4}" srcId="{B9306E0A-3B0C-4BF5-9FAA-3CA3035A19B6}" destId="{73C5E42A-E2B9-40FF-9123-312F273E8A97}" srcOrd="1" destOrd="0" parTransId="{3365CB34-43EB-469D-9CE5-AE91BF47D0A7}" sibTransId="{E1A2BC34-10C9-4D74-AE30-FD7385D31AFF}"/>
    <dgm:cxn modelId="{76CA4959-9C43-454E-8913-62D7EE63F6B1}" type="presParOf" srcId="{EEEE04C2-CB7F-4A09-939F-1644A2BDC6CA}" destId="{B918F85C-723E-4BCE-B1FF-64B24D65851D}" srcOrd="0" destOrd="0" presId="urn:microsoft.com/office/officeart/2018/2/layout/IconVerticalSolidList"/>
    <dgm:cxn modelId="{05274CAA-B916-4D8B-8A70-08F386561F66}" type="presParOf" srcId="{B918F85C-723E-4BCE-B1FF-64B24D65851D}" destId="{4EC81060-1505-4D53-9FA9-07EBB92CAFDC}" srcOrd="0" destOrd="0" presId="urn:microsoft.com/office/officeart/2018/2/layout/IconVerticalSolidList"/>
    <dgm:cxn modelId="{44434DA2-4111-4133-9A1E-6325548C665A}" type="presParOf" srcId="{B918F85C-723E-4BCE-B1FF-64B24D65851D}" destId="{1EEE840E-8208-4F6C-96A9-52BB889FB992}" srcOrd="1" destOrd="0" presId="urn:microsoft.com/office/officeart/2018/2/layout/IconVerticalSolidList"/>
    <dgm:cxn modelId="{9ED23221-8353-4F22-817B-8A3780F100D2}" type="presParOf" srcId="{B918F85C-723E-4BCE-B1FF-64B24D65851D}" destId="{132711C8-FBD1-4A1A-8F64-69E1A4438CF1}" srcOrd="2" destOrd="0" presId="urn:microsoft.com/office/officeart/2018/2/layout/IconVerticalSolidList"/>
    <dgm:cxn modelId="{F1E582B9-96AC-4C1E-809C-6144A806FF1A}" type="presParOf" srcId="{B918F85C-723E-4BCE-B1FF-64B24D65851D}" destId="{F1FC1DE8-D33A-4336-8085-022059581B76}" srcOrd="3" destOrd="0" presId="urn:microsoft.com/office/officeart/2018/2/layout/IconVerticalSolidList"/>
    <dgm:cxn modelId="{73C869A5-A757-479B-87BA-D0BB4E0E65F5}" type="presParOf" srcId="{EEEE04C2-CB7F-4A09-939F-1644A2BDC6CA}" destId="{259FC5FC-A8CF-41E3-BD07-3B8975574FD2}" srcOrd="1" destOrd="0" presId="urn:microsoft.com/office/officeart/2018/2/layout/IconVerticalSolidList"/>
    <dgm:cxn modelId="{7424FC4E-7D5C-4CCF-828E-0B7CC2F74620}" type="presParOf" srcId="{EEEE04C2-CB7F-4A09-939F-1644A2BDC6CA}" destId="{06810E51-B90E-4EE4-B02A-64BDFDE7A1DE}" srcOrd="2" destOrd="0" presId="urn:microsoft.com/office/officeart/2018/2/layout/IconVerticalSolidList"/>
    <dgm:cxn modelId="{6EDEFD30-D459-4E94-9A8A-ED50A84A686E}" type="presParOf" srcId="{06810E51-B90E-4EE4-B02A-64BDFDE7A1DE}" destId="{911B3882-5856-4BA6-A2D3-2F794794EF19}" srcOrd="0" destOrd="0" presId="urn:microsoft.com/office/officeart/2018/2/layout/IconVerticalSolidList"/>
    <dgm:cxn modelId="{8A87FCBE-EABF-42B0-8D0D-8E8898FAF7DA}" type="presParOf" srcId="{06810E51-B90E-4EE4-B02A-64BDFDE7A1DE}" destId="{0EB00D62-42A9-45F4-98E4-9BDF40BE2CAC}" srcOrd="1" destOrd="0" presId="urn:microsoft.com/office/officeart/2018/2/layout/IconVerticalSolidList"/>
    <dgm:cxn modelId="{7A394C21-147E-4249-AFE3-F6A60D1A1C87}" type="presParOf" srcId="{06810E51-B90E-4EE4-B02A-64BDFDE7A1DE}" destId="{43208186-B9BF-4D12-9975-1DAA4EFA616B}" srcOrd="2" destOrd="0" presId="urn:microsoft.com/office/officeart/2018/2/layout/IconVerticalSolidList"/>
    <dgm:cxn modelId="{FD3E3140-2D66-4086-90B5-DA8B3AB1E48E}" type="presParOf" srcId="{06810E51-B90E-4EE4-B02A-64BDFDE7A1DE}" destId="{5D7337CD-8358-4EDB-9B33-12D78A8040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6EA47-4A76-492B-BDFD-6120C68A5F47}">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16C61-85AB-4C06-B17A-C57BC8682B50}">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AU" sz="4200" kern="1200" dirty="0"/>
            <a:t>General tips for interview techniques.</a:t>
          </a:r>
          <a:endParaRPr lang="en-US" sz="4200" kern="1200" dirty="0"/>
        </a:p>
      </dsp:txBody>
      <dsp:txXfrm>
        <a:off x="560236" y="832323"/>
        <a:ext cx="4149382" cy="2576345"/>
      </dsp:txXfrm>
    </dsp:sp>
    <dsp:sp modelId="{0480CA29-76A3-4141-AD8E-B1BB298576D2}">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1A6F7-6D76-4B15-8C3D-7E6D78D65533}">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AU" sz="4200" kern="1200" dirty="0"/>
            <a:t>Specific question examples with possible answers.</a:t>
          </a:r>
          <a:endParaRPr lang="en-US" sz="4200" kern="1200" dirty="0"/>
        </a:p>
      </dsp:txBody>
      <dsp:txXfrm>
        <a:off x="5827635" y="832323"/>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81060-1505-4D53-9FA9-07EBB92CAFDC}">
      <dsp:nvSpPr>
        <dsp:cNvPr id="0" name=""/>
        <dsp:cNvSpPr/>
      </dsp:nvSpPr>
      <dsp:spPr>
        <a:xfrm>
          <a:off x="0" y="918110"/>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E840E-8208-4F6C-96A9-52BB889FB992}">
      <dsp:nvSpPr>
        <dsp:cNvPr id="0" name=""/>
        <dsp:cNvSpPr/>
      </dsp:nvSpPr>
      <dsp:spPr>
        <a:xfrm>
          <a:off x="512729" y="1299479"/>
          <a:ext cx="932235" cy="932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FC1DE8-D33A-4336-8085-022059581B76}">
      <dsp:nvSpPr>
        <dsp:cNvPr id="0" name=""/>
        <dsp:cNvSpPr/>
      </dsp:nvSpPr>
      <dsp:spPr>
        <a:xfrm>
          <a:off x="1957694" y="918110"/>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90000"/>
            </a:lnSpc>
            <a:spcBef>
              <a:spcPct val="0"/>
            </a:spcBef>
            <a:spcAft>
              <a:spcPct val="35000"/>
            </a:spcAft>
            <a:buNone/>
          </a:pPr>
          <a:r>
            <a:rPr lang="en-AU" sz="2500" kern="1200"/>
            <a:t>Find out what a QA/QI project is – even if you’ve never done one.</a:t>
          </a:r>
          <a:endParaRPr lang="en-US" sz="2500" kern="1200"/>
        </a:p>
      </dsp:txBody>
      <dsp:txXfrm>
        <a:off x="1957694" y="918110"/>
        <a:ext cx="4839980" cy="1694973"/>
      </dsp:txXfrm>
    </dsp:sp>
    <dsp:sp modelId="{911B3882-5856-4BA6-A2D3-2F794794EF19}">
      <dsp:nvSpPr>
        <dsp:cNvPr id="0" name=""/>
        <dsp:cNvSpPr/>
      </dsp:nvSpPr>
      <dsp:spPr>
        <a:xfrm>
          <a:off x="0" y="3036827"/>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00D62-42A9-45F4-98E4-9BDF40BE2CAC}">
      <dsp:nvSpPr>
        <dsp:cNvPr id="0" name=""/>
        <dsp:cNvSpPr/>
      </dsp:nvSpPr>
      <dsp:spPr>
        <a:xfrm>
          <a:off x="512729" y="3418196"/>
          <a:ext cx="932235" cy="932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7337CD-8358-4EDB-9B33-12D78A8040DA}">
      <dsp:nvSpPr>
        <dsp:cNvPr id="0" name=""/>
        <dsp:cNvSpPr/>
      </dsp:nvSpPr>
      <dsp:spPr>
        <a:xfrm>
          <a:off x="1957694" y="3036827"/>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90000"/>
            </a:lnSpc>
            <a:spcBef>
              <a:spcPct val="0"/>
            </a:spcBef>
            <a:spcAft>
              <a:spcPct val="35000"/>
            </a:spcAft>
            <a:buNone/>
          </a:pPr>
          <a:r>
            <a:rPr lang="en-AU" sz="2500" kern="1200"/>
            <a:t>Know the hospital/CHS values!</a:t>
          </a:r>
          <a:endParaRPr lang="en-US" sz="2500" kern="1200"/>
        </a:p>
      </dsp:txBody>
      <dsp:txXfrm>
        <a:off x="1957694" y="3036827"/>
        <a:ext cx="4839980" cy="16949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A8523-309B-4B85-BB00-98040D9910B6}" type="datetimeFigureOut">
              <a:rPr lang="en-AU" smtClean="0"/>
              <a:t>03/08/2021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D574BD-ABF5-4C6C-8291-4D2DBEEE560F}"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3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8523-309B-4B85-BB00-98040D9910B6}" type="datetimeFigureOut">
              <a:rPr lang="en-AU" smtClean="0"/>
              <a:t>03/08/2021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353313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8523-309B-4B85-BB00-98040D9910B6}" type="datetimeFigureOut">
              <a:rPr lang="en-AU" smtClean="0"/>
              <a:t>03/08/2021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399129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8523-309B-4B85-BB00-98040D9910B6}" type="datetimeFigureOut">
              <a:rPr lang="en-AU" smtClean="0"/>
              <a:t>03/08/2021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17209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A8523-309B-4B85-BB00-98040D9910B6}" type="datetimeFigureOut">
              <a:rPr lang="en-AU" smtClean="0"/>
              <a:t>03/08/2021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D574BD-ABF5-4C6C-8291-4D2DBEEE560F}"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53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A8523-309B-4B85-BB00-98040D9910B6}" type="datetimeFigureOut">
              <a:rPr lang="en-AU" smtClean="0"/>
              <a:t>03/08/2021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285985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A8523-309B-4B85-BB00-98040D9910B6}" type="datetimeFigureOut">
              <a:rPr lang="en-AU" smtClean="0"/>
              <a:t>03/08/2021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21948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A8523-309B-4B85-BB00-98040D9910B6}" type="datetimeFigureOut">
              <a:rPr lang="en-AU" smtClean="0"/>
              <a:t>03/08/2021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16341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A8523-309B-4B85-BB00-98040D9910B6}" type="datetimeFigureOut">
              <a:rPr lang="en-AU" smtClean="0"/>
              <a:t>03/08/2021</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320736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A8523-309B-4B85-BB00-98040D9910B6}" type="datetimeFigureOut">
              <a:rPr lang="en-AU" smtClean="0"/>
              <a:t>03/08/2021</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574BD-ABF5-4C6C-8291-4D2DBEEE560F}" type="slidenum">
              <a:rPr lang="en-AU" smtClean="0"/>
              <a:t>‹#›</a:t>
            </a:fld>
            <a:endParaRPr lang="en-AU"/>
          </a:p>
        </p:txBody>
      </p:sp>
    </p:spTree>
    <p:extLst>
      <p:ext uri="{BB962C8B-B14F-4D97-AF65-F5344CB8AC3E}">
        <p14:creationId xmlns:p14="http://schemas.microsoft.com/office/powerpoint/2010/main" val="198348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A8523-309B-4B85-BB00-98040D9910B6}" type="datetimeFigureOut">
              <a:rPr lang="en-AU" smtClean="0"/>
              <a:t>03/08/2021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6D574BD-ABF5-4C6C-8291-4D2DBEEE560F}" type="slidenum">
              <a:rPr lang="en-AU" smtClean="0"/>
              <a:t>‹#›</a:t>
            </a:fld>
            <a:endParaRPr lang="en-AU"/>
          </a:p>
        </p:txBody>
      </p:sp>
    </p:spTree>
    <p:extLst>
      <p:ext uri="{BB962C8B-B14F-4D97-AF65-F5344CB8AC3E}">
        <p14:creationId xmlns:p14="http://schemas.microsoft.com/office/powerpoint/2010/main" val="201751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A8523-309B-4B85-BB00-98040D9910B6}" type="datetimeFigureOut">
              <a:rPr lang="en-AU" smtClean="0"/>
              <a:t>03/08/2021</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574BD-ABF5-4C6C-8291-4D2DBEEE560F}"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525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dvancemed.com.au/question-ban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questionbank.advancemed.com.a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E3E0FF-8D63-443C-B718-7781FD78103E}"/>
              </a:ext>
            </a:extLst>
          </p:cNvPr>
          <p:cNvSpPr>
            <a:spLocks noGrp="1"/>
          </p:cNvSpPr>
          <p:nvPr>
            <p:ph type="ctrTitle"/>
          </p:nvPr>
        </p:nvSpPr>
        <p:spPr>
          <a:xfrm>
            <a:off x="3836504" y="758952"/>
            <a:ext cx="7319175" cy="3566160"/>
          </a:xfrm>
        </p:spPr>
        <p:txBody>
          <a:bodyPr>
            <a:normAutofit/>
          </a:bodyPr>
          <a:lstStyle/>
          <a:p>
            <a:r>
              <a:rPr lang="en-AU" dirty="0"/>
              <a:t>JMO Interview Tips</a:t>
            </a:r>
          </a:p>
        </p:txBody>
      </p:sp>
      <p:sp>
        <p:nvSpPr>
          <p:cNvPr id="3" name="Subtitle 2">
            <a:extLst>
              <a:ext uri="{FF2B5EF4-FFF2-40B4-BE49-F238E27FC236}">
                <a16:creationId xmlns:a16="http://schemas.microsoft.com/office/drawing/2014/main" id="{6018236D-DB66-431F-9B35-BC882C6C4C54}"/>
              </a:ext>
            </a:extLst>
          </p:cNvPr>
          <p:cNvSpPr>
            <a:spLocks noGrp="1"/>
          </p:cNvSpPr>
          <p:nvPr>
            <p:ph type="subTitle" idx="1"/>
          </p:nvPr>
        </p:nvSpPr>
        <p:spPr>
          <a:xfrm>
            <a:off x="3836504" y="4455620"/>
            <a:ext cx="7321946" cy="1143000"/>
          </a:xfrm>
        </p:spPr>
        <p:txBody>
          <a:bodyPr>
            <a:normAutofit/>
          </a:bodyPr>
          <a:lstStyle/>
          <a:p>
            <a:r>
              <a:rPr lang="en-AU" dirty="0"/>
              <a:t>Canberra Health Services</a:t>
            </a:r>
          </a:p>
          <a:p>
            <a:r>
              <a:rPr lang="en-AU" dirty="0"/>
              <a:t>2021</a:t>
            </a:r>
          </a:p>
        </p:txBody>
      </p:sp>
      <p:pic>
        <p:nvPicPr>
          <p:cNvPr id="7" name="Graphic 6" descr="Lightbulb">
            <a:extLst>
              <a:ext uri="{FF2B5EF4-FFF2-40B4-BE49-F238E27FC236}">
                <a16:creationId xmlns:a16="http://schemas.microsoft.com/office/drawing/2014/main" id="{01F0BFCC-704D-4B5C-83A5-25BA5905CD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14" name="Rectangle 1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60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659F-A52B-4743-9CF3-586DC1556AE0}"/>
              </a:ext>
            </a:extLst>
          </p:cNvPr>
          <p:cNvSpPr>
            <a:spLocks noGrp="1"/>
          </p:cNvSpPr>
          <p:nvPr>
            <p:ph type="title"/>
          </p:nvPr>
        </p:nvSpPr>
        <p:spPr/>
        <p:txBody>
          <a:bodyPr/>
          <a:lstStyle/>
          <a:p>
            <a:r>
              <a:rPr lang="en-AU" dirty="0"/>
              <a:t>A Quick Cheat Sheet</a:t>
            </a:r>
          </a:p>
        </p:txBody>
      </p:sp>
      <p:sp>
        <p:nvSpPr>
          <p:cNvPr id="3" name="Content Placeholder 2">
            <a:extLst>
              <a:ext uri="{FF2B5EF4-FFF2-40B4-BE49-F238E27FC236}">
                <a16:creationId xmlns:a16="http://schemas.microsoft.com/office/drawing/2014/main" id="{8C94C3BD-35EE-497A-A362-D8D741E14BFB}"/>
              </a:ext>
            </a:extLst>
          </p:cNvPr>
          <p:cNvSpPr>
            <a:spLocks noGrp="1"/>
          </p:cNvSpPr>
          <p:nvPr>
            <p:ph idx="1"/>
          </p:nvPr>
        </p:nvSpPr>
        <p:spPr/>
        <p:txBody>
          <a:bodyPr>
            <a:normAutofit fontScale="85000" lnSpcReduction="10000"/>
          </a:bodyPr>
          <a:lstStyle/>
          <a:p>
            <a:pPr marL="457200" indent="-457200" fontAlgn="ctr">
              <a:buFont typeface="+mj-lt"/>
              <a:buAutoNum type="arabicPeriod"/>
            </a:pPr>
            <a:r>
              <a:rPr lang="en-AU" dirty="0"/>
              <a:t>Find out what was asked in interviews from previous years.</a:t>
            </a:r>
          </a:p>
          <a:p>
            <a:pPr marL="457200" indent="-457200" fontAlgn="ctr">
              <a:buFont typeface="+mj-lt"/>
              <a:buAutoNum type="arabicPeriod"/>
            </a:pPr>
            <a:r>
              <a:rPr lang="en-AU" dirty="0"/>
              <a:t>Get a collaboration of friends and set up a mini-interview panel with your peers and ‘grill’ each other.</a:t>
            </a:r>
          </a:p>
          <a:p>
            <a:pPr marL="457200" indent="-457200" fontAlgn="ctr">
              <a:buFont typeface="+mj-lt"/>
              <a:buAutoNum type="arabicPeriod"/>
            </a:pPr>
            <a:r>
              <a:rPr lang="en-AU" dirty="0"/>
              <a:t>Record your answers and play them back, so you know what you did well and what you can improve upon.</a:t>
            </a:r>
          </a:p>
          <a:p>
            <a:pPr marL="457200" indent="-457200">
              <a:buFont typeface="+mj-lt"/>
              <a:buAutoNum type="arabicPeriod"/>
            </a:pPr>
            <a:r>
              <a:rPr lang="en-AU" dirty="0"/>
              <a:t>Answer the question, the whole question, and nothing but the question</a:t>
            </a:r>
          </a:p>
          <a:p>
            <a:pPr marL="457200" indent="-457200" fontAlgn="ctr">
              <a:buFont typeface="+mj-lt"/>
              <a:buAutoNum type="arabicPeriod"/>
            </a:pPr>
            <a:r>
              <a:rPr lang="en-AU" dirty="0"/>
              <a:t>Questions often have multiple parts. Be sure to answer all parts and create a holistic response.</a:t>
            </a:r>
          </a:p>
          <a:p>
            <a:pPr marL="457200" indent="-457200" fontAlgn="ctr">
              <a:buFont typeface="+mj-lt"/>
              <a:buAutoNum type="arabicPeriod"/>
            </a:pPr>
            <a:r>
              <a:rPr lang="en-AU" dirty="0"/>
              <a:t>Don’t answer the question you practiced for, answer the question that the interviewer asks of you. </a:t>
            </a:r>
          </a:p>
          <a:p>
            <a:pPr marL="457200" indent="-457200" fontAlgn="ctr">
              <a:buFont typeface="+mj-lt"/>
              <a:buAutoNum type="arabicPeriod"/>
            </a:pPr>
            <a:r>
              <a:rPr lang="en-AU" dirty="0"/>
              <a:t>If you didn’t hear the question properly, be sure to ask the interviewer to repeat it. </a:t>
            </a:r>
          </a:p>
          <a:p>
            <a:pPr marL="457200" indent="-457200" fontAlgn="ctr">
              <a:buFont typeface="+mj-lt"/>
              <a:buAutoNum type="arabicPeriod"/>
            </a:pPr>
            <a:r>
              <a:rPr lang="en-AU" dirty="0"/>
              <a:t>Take a breath and think about the question first before starting your answer.</a:t>
            </a:r>
          </a:p>
          <a:p>
            <a:pPr marL="457200" indent="-457200" fontAlgn="ctr">
              <a:buFont typeface="+mj-lt"/>
              <a:buAutoNum type="arabicPeriod"/>
            </a:pPr>
            <a:r>
              <a:rPr lang="en-AU" dirty="0"/>
              <a:t>Don’t make things up.  If you don’t know something, that is OK, but it would be worse to try to lie your way through an interview.</a:t>
            </a:r>
          </a:p>
          <a:p>
            <a:endParaRPr lang="en-AU" dirty="0"/>
          </a:p>
        </p:txBody>
      </p:sp>
    </p:spTree>
    <p:extLst>
      <p:ext uri="{BB962C8B-B14F-4D97-AF65-F5344CB8AC3E}">
        <p14:creationId xmlns:p14="http://schemas.microsoft.com/office/powerpoint/2010/main" val="12602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6414A7-3BD5-497C-A9C5-F448F8FBF27E}"/>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1: </a:t>
            </a:r>
            <a:br>
              <a:rPr lang="en-AU" sz="3600" dirty="0">
                <a:solidFill>
                  <a:srgbClr val="FFFFFF"/>
                </a:solidFill>
              </a:rPr>
            </a:br>
            <a:br>
              <a:rPr lang="en-AU" sz="3600" dirty="0">
                <a:solidFill>
                  <a:srgbClr val="FFFFFF"/>
                </a:solidFill>
              </a:rPr>
            </a:br>
            <a:r>
              <a:rPr lang="en-AU" sz="3600" b="1" dirty="0">
                <a:solidFill>
                  <a:schemeClr val="tx1"/>
                </a:solidFill>
              </a:rPr>
              <a:t>Do your research before the job interview</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0C36352-030C-4355-B9C8-1EDE97012951}"/>
              </a:ext>
            </a:extLst>
          </p:cNvPr>
          <p:cNvSpPr>
            <a:spLocks noGrp="1"/>
          </p:cNvSpPr>
          <p:nvPr>
            <p:ph idx="1"/>
          </p:nvPr>
        </p:nvSpPr>
        <p:spPr>
          <a:xfrm>
            <a:off x="4742016" y="214604"/>
            <a:ext cx="6413663" cy="6363478"/>
          </a:xfrm>
        </p:spPr>
        <p:txBody>
          <a:bodyPr anchor="ctr">
            <a:normAutofit/>
          </a:bodyPr>
          <a:lstStyle/>
          <a:p>
            <a:pPr>
              <a:buFont typeface="Wingdings" panose="05000000000000000000" pitchFamily="2" charset="2"/>
              <a:buChar char="v"/>
            </a:pPr>
            <a:r>
              <a:rPr lang="en-AU" sz="1800" dirty="0"/>
              <a:t> “A medical student would not walk into a viva without practicing all the various types of cases that she or he could possibly get. It would also be unwise for a medical student not to find out what was on the exam in previous years.”</a:t>
            </a:r>
          </a:p>
          <a:p>
            <a:pPr>
              <a:buFont typeface="Wingdings" panose="05000000000000000000" pitchFamily="2" charset="2"/>
              <a:buChar char="v"/>
            </a:pPr>
            <a:endParaRPr lang="en-AU" sz="1800" dirty="0"/>
          </a:p>
          <a:p>
            <a:pPr>
              <a:buFont typeface="Wingdings" panose="05000000000000000000" pitchFamily="2" charset="2"/>
              <a:buChar char="v"/>
            </a:pPr>
            <a:r>
              <a:rPr lang="en-AU" sz="1800" dirty="0"/>
              <a:t> In the same way, you must research and practice your interview techniques so they are polished and ready for the day of your job interview.</a:t>
            </a:r>
          </a:p>
          <a:p>
            <a:endParaRPr lang="en-AU" sz="1300" dirty="0"/>
          </a:p>
        </p:txBody>
      </p:sp>
    </p:spTree>
    <p:extLst>
      <p:ext uri="{BB962C8B-B14F-4D97-AF65-F5344CB8AC3E}">
        <p14:creationId xmlns:p14="http://schemas.microsoft.com/office/powerpoint/2010/main" val="9237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B7CB51-9D44-43AD-8FC5-121AA1A03409}"/>
              </a:ext>
            </a:extLst>
          </p:cNvPr>
          <p:cNvSpPr>
            <a:spLocks noGrp="1"/>
          </p:cNvSpPr>
          <p:nvPr>
            <p:ph type="title"/>
          </p:nvPr>
        </p:nvSpPr>
        <p:spPr>
          <a:xfrm>
            <a:off x="492370" y="605896"/>
            <a:ext cx="3219010" cy="5646208"/>
          </a:xfrm>
        </p:spPr>
        <p:txBody>
          <a:bodyPr anchor="ctr">
            <a:normAutofit/>
          </a:bodyPr>
          <a:lstStyle/>
          <a:p>
            <a:r>
              <a:rPr lang="en-AU" sz="3600" u="sng" dirty="0">
                <a:solidFill>
                  <a:srgbClr val="FFFFFF"/>
                </a:solidFill>
              </a:rPr>
              <a:t>Tip 2: </a:t>
            </a:r>
            <a:br>
              <a:rPr lang="en-AU" sz="3600" dirty="0">
                <a:solidFill>
                  <a:srgbClr val="FFFFFF"/>
                </a:solidFill>
              </a:rPr>
            </a:br>
            <a:br>
              <a:rPr lang="en-AU" sz="3600" dirty="0">
                <a:solidFill>
                  <a:srgbClr val="FFFFFF"/>
                </a:solidFill>
              </a:rPr>
            </a:br>
            <a:r>
              <a:rPr lang="en-AU" sz="3600" b="1" dirty="0">
                <a:solidFill>
                  <a:schemeClr val="tx1"/>
                </a:solidFill>
              </a:rPr>
              <a:t>Posture/Conduct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0FCB147-489C-495B-8489-79E72430EF1F}"/>
              </a:ext>
            </a:extLst>
          </p:cNvPr>
          <p:cNvSpPr>
            <a:spLocks noGrp="1"/>
          </p:cNvSpPr>
          <p:nvPr>
            <p:ph idx="1"/>
          </p:nvPr>
        </p:nvSpPr>
        <p:spPr>
          <a:xfrm>
            <a:off x="4742016" y="605896"/>
            <a:ext cx="6413663" cy="5646208"/>
          </a:xfrm>
        </p:spPr>
        <p:txBody>
          <a:bodyPr anchor="ctr">
            <a:normAutofit lnSpcReduction="10000"/>
          </a:bodyPr>
          <a:lstStyle/>
          <a:p>
            <a:pPr fontAlgn="ctr">
              <a:buFont typeface="Wingdings" panose="05000000000000000000" pitchFamily="2" charset="2"/>
              <a:buChar char="v"/>
            </a:pPr>
            <a:r>
              <a:rPr lang="en-AU" dirty="0"/>
              <a:t> The way you hold yourself and present yourself is really important. </a:t>
            </a:r>
          </a:p>
          <a:p>
            <a:pPr fontAlgn="ctr">
              <a:buFont typeface="Wingdings" panose="05000000000000000000" pitchFamily="2" charset="2"/>
              <a:buChar char="v"/>
            </a:pPr>
            <a:endParaRPr lang="en-AU" dirty="0"/>
          </a:p>
          <a:p>
            <a:pPr fontAlgn="ctr">
              <a:buFont typeface="Wingdings" panose="05000000000000000000" pitchFamily="2" charset="2"/>
              <a:buChar char="v"/>
            </a:pPr>
            <a:r>
              <a:rPr lang="en-AU" dirty="0"/>
              <a:t> Get one of your friends to take notes or a photo of you while you are responding to the questions and think about what this says about you.</a:t>
            </a:r>
          </a:p>
          <a:p>
            <a:r>
              <a:rPr lang="en-AU" dirty="0"/>
              <a:t>Acknowledge everyone in room. </a:t>
            </a:r>
          </a:p>
          <a:p>
            <a:pPr lvl="1"/>
            <a:r>
              <a:rPr lang="en-AU" dirty="0"/>
              <a:t>Shake hands</a:t>
            </a:r>
          </a:p>
          <a:p>
            <a:r>
              <a:rPr lang="en-AU" dirty="0"/>
              <a:t>Eye Contact</a:t>
            </a:r>
          </a:p>
          <a:p>
            <a:r>
              <a:rPr lang="en-AU" dirty="0"/>
              <a:t>Use relevant examples</a:t>
            </a:r>
          </a:p>
          <a:p>
            <a:r>
              <a:rPr lang="en-AU" dirty="0"/>
              <a:t>NEVER lie</a:t>
            </a:r>
          </a:p>
          <a:p>
            <a:r>
              <a:rPr lang="en-AU" dirty="0"/>
              <a:t>NEVER criticise current / previous employers</a:t>
            </a:r>
          </a:p>
          <a:p>
            <a:r>
              <a:rPr lang="en-AU" dirty="0"/>
              <a:t>DO NOT talk yourself down</a:t>
            </a:r>
          </a:p>
          <a:p>
            <a:r>
              <a:rPr lang="en-AU" dirty="0"/>
              <a:t>It is obvious when you’re nervous, constantly telling us is pointless</a:t>
            </a:r>
          </a:p>
          <a:p>
            <a:endParaRPr lang="en-AU" dirty="0"/>
          </a:p>
        </p:txBody>
      </p:sp>
    </p:spTree>
    <p:extLst>
      <p:ext uri="{BB962C8B-B14F-4D97-AF65-F5344CB8AC3E}">
        <p14:creationId xmlns:p14="http://schemas.microsoft.com/office/powerpoint/2010/main" val="2274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0D455A-806B-4A9D-91B7-781231EA42EE}"/>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3:</a:t>
            </a:r>
            <a:br>
              <a:rPr lang="en-AU" sz="3600" dirty="0">
                <a:solidFill>
                  <a:srgbClr val="FFFFFF"/>
                </a:solidFill>
              </a:rPr>
            </a:br>
            <a:br>
              <a:rPr lang="en-AU" sz="3600" dirty="0">
                <a:solidFill>
                  <a:srgbClr val="FFFFFF"/>
                </a:solidFill>
              </a:rPr>
            </a:br>
            <a:r>
              <a:rPr lang="en-AU" sz="3600" b="1" dirty="0">
                <a:solidFill>
                  <a:schemeClr val="tx1"/>
                </a:solidFill>
              </a:rPr>
              <a:t>Practice your answers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DB81491-955C-42CD-8AFE-851337FD8CA0}"/>
              </a:ext>
            </a:extLst>
          </p:cNvPr>
          <p:cNvSpPr>
            <a:spLocks noGrp="1"/>
          </p:cNvSpPr>
          <p:nvPr>
            <p:ph idx="1"/>
          </p:nvPr>
        </p:nvSpPr>
        <p:spPr>
          <a:xfrm>
            <a:off x="4742016" y="605896"/>
            <a:ext cx="6413663" cy="5646208"/>
          </a:xfrm>
        </p:spPr>
        <p:txBody>
          <a:bodyPr anchor="ctr">
            <a:normAutofit fontScale="92500"/>
          </a:bodyPr>
          <a:lstStyle/>
          <a:p>
            <a:r>
              <a:rPr lang="en-AU" dirty="0"/>
              <a:t>“In theory, there is an infinite number of questions that you can be asked in an interview. In practice, you know you’re likely to be asked a variation of some of the following questions:</a:t>
            </a:r>
          </a:p>
          <a:p>
            <a:pPr marL="457200" indent="-457200" fontAlgn="ctr">
              <a:buFont typeface="+mj-lt"/>
              <a:buAutoNum type="arabicPeriod"/>
            </a:pPr>
            <a:r>
              <a:rPr lang="en-AU" dirty="0"/>
              <a:t>Who are you and why are you the best person for the job?</a:t>
            </a:r>
          </a:p>
          <a:p>
            <a:pPr marL="457200" indent="-457200" fontAlgn="ctr">
              <a:buFont typeface="+mj-lt"/>
              <a:buAutoNum type="arabicPeriod"/>
            </a:pPr>
            <a:endParaRPr lang="en-AU" dirty="0"/>
          </a:p>
          <a:p>
            <a:pPr marL="457200" indent="-457200" fontAlgn="ctr">
              <a:buFont typeface="+mj-lt"/>
              <a:buAutoNum type="arabicPeriod"/>
            </a:pPr>
            <a:r>
              <a:rPr lang="en-AU" dirty="0"/>
              <a:t>Tell us about a time when you had conflict with someone? (E.g. peer, nurse or senior)</a:t>
            </a:r>
          </a:p>
          <a:p>
            <a:pPr marL="457200" indent="-457200" fontAlgn="ctr">
              <a:buFont typeface="+mj-lt"/>
              <a:buAutoNum type="arabicPeriod"/>
            </a:pPr>
            <a:endParaRPr lang="en-AU" dirty="0"/>
          </a:p>
          <a:p>
            <a:pPr marL="457200" indent="-457200" fontAlgn="ctr">
              <a:buFont typeface="+mj-lt"/>
              <a:buAutoNum type="arabicPeriod"/>
            </a:pPr>
            <a:r>
              <a:rPr lang="en-AU" dirty="0"/>
              <a:t>Tell us a bit about the research you’ve undertaken, or quality improvement project that you’ve been involved in?</a:t>
            </a:r>
          </a:p>
          <a:p>
            <a:pPr marL="457200" indent="-457200" fontAlgn="ctr">
              <a:buFont typeface="+mj-lt"/>
              <a:buAutoNum type="arabicPeriod"/>
            </a:pPr>
            <a:endParaRPr lang="en-AU" dirty="0"/>
          </a:p>
          <a:p>
            <a:pPr marL="457200" indent="-457200" fontAlgn="ctr">
              <a:buFont typeface="+mj-lt"/>
              <a:buAutoNum type="arabicPeriod"/>
            </a:pPr>
            <a:r>
              <a:rPr lang="en-AU" dirty="0"/>
              <a:t>Tell us about your teaching experience?</a:t>
            </a:r>
          </a:p>
          <a:p>
            <a:pPr marL="457200" indent="-457200" fontAlgn="ctr">
              <a:buFont typeface="+mj-lt"/>
              <a:buAutoNum type="arabicPeriod"/>
            </a:pPr>
            <a:endParaRPr lang="en-AU" dirty="0"/>
          </a:p>
          <a:p>
            <a:pPr marL="457200" indent="-457200" fontAlgn="ctr">
              <a:buFont typeface="+mj-lt"/>
              <a:buAutoNum type="arabicPeriod"/>
            </a:pPr>
            <a:r>
              <a:rPr lang="en-AU" dirty="0"/>
              <a:t> Where and what would you like to be doing in five years’ time?</a:t>
            </a:r>
          </a:p>
          <a:p>
            <a:pPr marL="0" lvl="0" indent="0" eaLnBrk="0" fontAlgn="base" hangingPunct="0">
              <a:spcBef>
                <a:spcPct val="0"/>
              </a:spcBef>
              <a:spcAft>
                <a:spcPct val="0"/>
              </a:spcAft>
              <a:buNone/>
            </a:pPr>
            <a:endParaRPr lang="en-AU" dirty="0"/>
          </a:p>
        </p:txBody>
      </p:sp>
    </p:spTree>
    <p:extLst>
      <p:ext uri="{BB962C8B-B14F-4D97-AF65-F5344CB8AC3E}">
        <p14:creationId xmlns:p14="http://schemas.microsoft.com/office/powerpoint/2010/main" val="27757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1E57C1-2809-4B93-A367-8E189B39C6CE}"/>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3:</a:t>
            </a:r>
            <a:br>
              <a:rPr lang="en-AU" sz="3600" dirty="0">
                <a:solidFill>
                  <a:srgbClr val="FFFFFF"/>
                </a:solidFill>
              </a:rPr>
            </a:br>
            <a:br>
              <a:rPr lang="en-AU" sz="3600" dirty="0">
                <a:solidFill>
                  <a:srgbClr val="FFFFFF"/>
                </a:solidFill>
              </a:rPr>
            </a:br>
            <a:r>
              <a:rPr lang="en-AU" sz="3600" b="1" dirty="0">
                <a:solidFill>
                  <a:schemeClr val="tx1"/>
                </a:solidFill>
              </a:rPr>
              <a:t>Practice your answers (</a:t>
            </a:r>
            <a:r>
              <a:rPr lang="en-AU" sz="3600" b="1" dirty="0" err="1">
                <a:solidFill>
                  <a:schemeClr val="tx1"/>
                </a:solidFill>
              </a:rPr>
              <a:t>cont</a:t>
            </a:r>
            <a:r>
              <a:rPr lang="en-AU" sz="3600" b="1" dirty="0">
                <a:solidFill>
                  <a:schemeClr val="tx1"/>
                </a:solidFill>
              </a:rPr>
              <a: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9300227-FA6F-43C8-8A70-F61FC5A38856}"/>
              </a:ext>
            </a:extLst>
          </p:cNvPr>
          <p:cNvSpPr>
            <a:spLocks noGrp="1"/>
          </p:cNvSpPr>
          <p:nvPr>
            <p:ph idx="1"/>
          </p:nvPr>
        </p:nvSpPr>
        <p:spPr>
          <a:xfrm>
            <a:off x="4742016" y="234462"/>
            <a:ext cx="6413663" cy="6017642"/>
          </a:xfrm>
        </p:spPr>
        <p:txBody>
          <a:bodyPr anchor="ctr">
            <a:normAutofit/>
          </a:bodyPr>
          <a:lstStyle/>
          <a:p>
            <a:pPr>
              <a:lnSpc>
                <a:spcPct val="100000"/>
              </a:lnSpc>
              <a:spcBef>
                <a:spcPts val="0"/>
              </a:spcBef>
              <a:spcAft>
                <a:spcPts val="600"/>
              </a:spcAft>
              <a:buFont typeface="Wingdings" panose="05000000000000000000" pitchFamily="2" charset="2"/>
              <a:buChar char="Ø"/>
            </a:pPr>
            <a:r>
              <a:rPr lang="en-AU" sz="1400" dirty="0"/>
              <a:t>   You will be asked a clinical question, which aims to identify whether you are a safe practitioner or not.</a:t>
            </a:r>
          </a:p>
          <a:p>
            <a:pPr>
              <a:lnSpc>
                <a:spcPct val="100000"/>
              </a:lnSpc>
              <a:spcBef>
                <a:spcPts val="0"/>
              </a:spcBef>
              <a:spcAft>
                <a:spcPts val="600"/>
              </a:spcAft>
              <a:buFont typeface="Wingdings" panose="05000000000000000000" pitchFamily="2" charset="2"/>
              <a:buChar char="Ø"/>
            </a:pPr>
            <a:endParaRPr lang="en-AU" sz="1400" dirty="0"/>
          </a:p>
          <a:p>
            <a:pPr>
              <a:lnSpc>
                <a:spcPct val="100000"/>
              </a:lnSpc>
              <a:spcBef>
                <a:spcPts val="0"/>
              </a:spcBef>
              <a:spcAft>
                <a:spcPts val="600"/>
              </a:spcAft>
              <a:buFont typeface="Wingdings" panose="05000000000000000000" pitchFamily="2" charset="2"/>
              <a:buChar char="Ø"/>
            </a:pPr>
            <a:r>
              <a:rPr lang="en-AU" sz="1400" dirty="0"/>
              <a:t> If you don’t practice your answers to these questions, you’re setting yourself up to disappoint. </a:t>
            </a:r>
          </a:p>
          <a:p>
            <a:pPr>
              <a:lnSpc>
                <a:spcPct val="100000"/>
              </a:lnSpc>
              <a:spcBef>
                <a:spcPts val="0"/>
              </a:spcBef>
              <a:spcAft>
                <a:spcPts val="600"/>
              </a:spcAft>
              <a:buFont typeface="Wingdings" panose="05000000000000000000" pitchFamily="2" charset="2"/>
              <a:buChar char="Ø"/>
            </a:pPr>
            <a:endParaRPr lang="en-AU" sz="1400" dirty="0"/>
          </a:p>
          <a:p>
            <a:pPr>
              <a:lnSpc>
                <a:spcPct val="100000"/>
              </a:lnSpc>
              <a:spcBef>
                <a:spcPts val="0"/>
              </a:spcBef>
              <a:spcAft>
                <a:spcPts val="600"/>
              </a:spcAft>
              <a:buFont typeface="Wingdings" panose="05000000000000000000" pitchFamily="2" charset="2"/>
              <a:buChar char="Ø"/>
            </a:pPr>
            <a:r>
              <a:rPr lang="en-AU" sz="1400" dirty="0"/>
              <a:t> We suggest sitting down with example questions and brainstorming dot-point answers for each. </a:t>
            </a:r>
          </a:p>
          <a:p>
            <a:pPr>
              <a:lnSpc>
                <a:spcPct val="100000"/>
              </a:lnSpc>
              <a:spcBef>
                <a:spcPts val="0"/>
              </a:spcBef>
              <a:spcAft>
                <a:spcPts val="600"/>
              </a:spcAft>
              <a:buFont typeface="Wingdings" panose="05000000000000000000" pitchFamily="2" charset="2"/>
              <a:buChar char="Ø"/>
            </a:pPr>
            <a:endParaRPr lang="en-AU" sz="1400" dirty="0"/>
          </a:p>
          <a:p>
            <a:pPr>
              <a:lnSpc>
                <a:spcPct val="100000"/>
              </a:lnSpc>
              <a:spcBef>
                <a:spcPts val="0"/>
              </a:spcBef>
              <a:spcAft>
                <a:spcPts val="600"/>
              </a:spcAft>
              <a:buFont typeface="Wingdings" panose="05000000000000000000" pitchFamily="2" charset="2"/>
              <a:buChar char="Ø"/>
            </a:pPr>
            <a:r>
              <a:rPr lang="en-AU" sz="1400" dirty="0"/>
              <a:t> In private, try putting them into sentences to give short, succinct, informative answers. Then, recruit a trusted friend, relative or partner to ask you these questions. Practice giving answers as well as asking for feedback.</a:t>
            </a:r>
          </a:p>
          <a:p>
            <a:pPr marL="0" indent="0">
              <a:lnSpc>
                <a:spcPct val="100000"/>
              </a:lnSpc>
              <a:spcBef>
                <a:spcPts val="0"/>
              </a:spcBef>
              <a:spcAft>
                <a:spcPts val="600"/>
              </a:spcAft>
              <a:buNone/>
            </a:pPr>
            <a:endParaRPr lang="en-US" altLang="en-US" sz="1400" dirty="0"/>
          </a:p>
          <a:p>
            <a:pPr eaLnBrk="0" fontAlgn="base" hangingPunct="0">
              <a:lnSpc>
                <a:spcPct val="100000"/>
              </a:lnSpc>
              <a:spcBef>
                <a:spcPts val="0"/>
              </a:spcBef>
              <a:spcAft>
                <a:spcPts val="600"/>
              </a:spcAft>
              <a:buFont typeface="Wingdings" panose="05000000000000000000" pitchFamily="2" charset="2"/>
              <a:buChar char="Ø"/>
            </a:pPr>
            <a:r>
              <a:rPr lang="en-US" altLang="en-US" sz="1400" dirty="0"/>
              <a:t> You should treat the interview as an examination or a performance. </a:t>
            </a:r>
          </a:p>
          <a:p>
            <a:pPr marL="0" indent="0" eaLnBrk="0" fontAlgn="base" hangingPunct="0">
              <a:spcBef>
                <a:spcPct val="0"/>
              </a:spcBef>
              <a:spcAft>
                <a:spcPct val="0"/>
              </a:spcAft>
              <a:buNone/>
            </a:pPr>
            <a:endParaRPr lang="en-US" altLang="en-US" sz="1100" dirty="0"/>
          </a:p>
        </p:txBody>
      </p:sp>
    </p:spTree>
    <p:extLst>
      <p:ext uri="{BB962C8B-B14F-4D97-AF65-F5344CB8AC3E}">
        <p14:creationId xmlns:p14="http://schemas.microsoft.com/office/powerpoint/2010/main" val="1573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597C9D-E152-487B-89F2-E983D7C8C239}"/>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4:</a:t>
            </a:r>
            <a:br>
              <a:rPr lang="en-AU" sz="3600" dirty="0">
                <a:solidFill>
                  <a:srgbClr val="FFFFFF"/>
                </a:solidFill>
              </a:rPr>
            </a:br>
            <a:br>
              <a:rPr lang="en-AU" sz="3600" dirty="0">
                <a:solidFill>
                  <a:srgbClr val="FFFFFF"/>
                </a:solidFill>
              </a:rPr>
            </a:br>
            <a:r>
              <a:rPr lang="en-AU" sz="3600" b="1" dirty="0">
                <a:solidFill>
                  <a:schemeClr val="tx1"/>
                </a:solidFill>
              </a:rPr>
              <a:t>Take the job interview process seriously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3D241C0-C232-4C73-924A-C9EE61BBCCE5}"/>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AU" dirty="0"/>
              <a:t> Take the interview process seriously. </a:t>
            </a:r>
          </a:p>
          <a:p>
            <a:pPr>
              <a:buFont typeface="Wingdings" panose="05000000000000000000" pitchFamily="2" charset="2"/>
              <a:buChar char="v"/>
            </a:pPr>
            <a:endParaRPr lang="en-AU" dirty="0"/>
          </a:p>
          <a:p>
            <a:pPr>
              <a:buFont typeface="Wingdings" panose="05000000000000000000" pitchFamily="2" charset="2"/>
              <a:buChar char="v"/>
            </a:pPr>
            <a:r>
              <a:rPr lang="en-AU" dirty="0"/>
              <a:t> Don’t rush or be late. </a:t>
            </a:r>
          </a:p>
          <a:p>
            <a:pPr>
              <a:buFont typeface="Wingdings" panose="05000000000000000000" pitchFamily="2" charset="2"/>
              <a:buChar char="v"/>
            </a:pPr>
            <a:endParaRPr lang="en-AU" dirty="0"/>
          </a:p>
          <a:p>
            <a:pPr>
              <a:buFont typeface="Wingdings" panose="05000000000000000000" pitchFamily="2" charset="2"/>
              <a:buChar char="v"/>
            </a:pPr>
            <a:r>
              <a:rPr lang="en-AU" dirty="0"/>
              <a:t> Make sure you have all necessary and requested paperwork ready to give to administration (if necessary).</a:t>
            </a:r>
          </a:p>
          <a:p>
            <a:endParaRPr lang="en-AU" dirty="0"/>
          </a:p>
        </p:txBody>
      </p:sp>
    </p:spTree>
    <p:extLst>
      <p:ext uri="{BB962C8B-B14F-4D97-AF65-F5344CB8AC3E}">
        <p14:creationId xmlns:p14="http://schemas.microsoft.com/office/powerpoint/2010/main" val="34072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A4BE99-6917-40E5-835F-FCB3310914AB}"/>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5: </a:t>
            </a:r>
            <a:br>
              <a:rPr lang="en-AU" sz="3600" dirty="0">
                <a:solidFill>
                  <a:srgbClr val="FFFFFF"/>
                </a:solidFill>
              </a:rPr>
            </a:br>
            <a:br>
              <a:rPr lang="en-AU" sz="3600" dirty="0">
                <a:solidFill>
                  <a:srgbClr val="FFFFFF"/>
                </a:solidFill>
              </a:rPr>
            </a:br>
            <a:r>
              <a:rPr lang="en-AU" sz="3600" b="1" dirty="0">
                <a:solidFill>
                  <a:schemeClr val="tx1"/>
                </a:solidFill>
              </a:rPr>
              <a:t>Bring a good question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B396BF9-D852-4918-8BB4-6C98D6BD934A}"/>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endParaRPr lang="en-AU" dirty="0"/>
          </a:p>
          <a:p>
            <a:pPr>
              <a:buFont typeface="Wingdings" panose="05000000000000000000" pitchFamily="2" charset="2"/>
              <a:buChar char="v"/>
            </a:pPr>
            <a:endParaRPr lang="en-AU" dirty="0"/>
          </a:p>
          <a:p>
            <a:pPr>
              <a:buFont typeface="Wingdings" panose="05000000000000000000" pitchFamily="2" charset="2"/>
              <a:buChar char="v"/>
            </a:pPr>
            <a:r>
              <a:rPr lang="en-AU" dirty="0"/>
              <a:t> You will usually be asked, “Do you have any questions?” </a:t>
            </a:r>
          </a:p>
          <a:p>
            <a:pPr>
              <a:buFont typeface="Wingdings" panose="05000000000000000000" pitchFamily="2" charset="2"/>
              <a:buChar char="v"/>
            </a:pPr>
            <a:endParaRPr lang="en-AU" dirty="0"/>
          </a:p>
          <a:p>
            <a:pPr>
              <a:buFont typeface="Wingdings" panose="05000000000000000000" pitchFamily="2" charset="2"/>
              <a:buChar char="v"/>
            </a:pPr>
            <a:r>
              <a:rPr lang="en-AU" dirty="0"/>
              <a:t> Have a good one that shows you are serious and have prepared for the interview (to be discussed later).</a:t>
            </a:r>
          </a:p>
          <a:p>
            <a:endParaRPr lang="en-AU" dirty="0"/>
          </a:p>
        </p:txBody>
      </p:sp>
    </p:spTree>
    <p:extLst>
      <p:ext uri="{BB962C8B-B14F-4D97-AF65-F5344CB8AC3E}">
        <p14:creationId xmlns:p14="http://schemas.microsoft.com/office/powerpoint/2010/main" val="9649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7694C37-C614-49B4-AB6A-C5F057A448EE}"/>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6:</a:t>
            </a:r>
            <a:br>
              <a:rPr lang="en-AU" sz="3600" dirty="0">
                <a:solidFill>
                  <a:srgbClr val="FFFFFF"/>
                </a:solidFill>
              </a:rPr>
            </a:br>
            <a:br>
              <a:rPr lang="en-AU" sz="3600" dirty="0">
                <a:solidFill>
                  <a:srgbClr val="FFFFFF"/>
                </a:solidFill>
              </a:rPr>
            </a:br>
            <a:r>
              <a:rPr lang="en-AU" sz="3600" b="1" dirty="0">
                <a:solidFill>
                  <a:schemeClr val="tx1"/>
                </a:solidFill>
              </a:rPr>
              <a:t>Fake it till you make it </a:t>
            </a:r>
            <a:br>
              <a:rPr lang="en-AU" sz="3600" b="1" dirty="0">
                <a:solidFill>
                  <a:schemeClr val="tx1"/>
                </a:solidFill>
              </a:rPr>
            </a:br>
            <a:r>
              <a:rPr lang="en-AU" sz="3600" b="1" dirty="0">
                <a:solidFill>
                  <a:schemeClr val="tx1"/>
                </a:solidFill>
              </a:rPr>
              <a:t>(i.e. look confident and calm even if you’re not)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0F333D9-FF99-44E7-A240-858662B69874}"/>
              </a:ext>
            </a:extLst>
          </p:cNvPr>
          <p:cNvSpPr>
            <a:spLocks noGrp="1"/>
          </p:cNvSpPr>
          <p:nvPr>
            <p:ph idx="1"/>
          </p:nvPr>
        </p:nvSpPr>
        <p:spPr>
          <a:xfrm>
            <a:off x="4742016" y="605896"/>
            <a:ext cx="6413663" cy="5646208"/>
          </a:xfrm>
        </p:spPr>
        <p:txBody>
          <a:bodyPr anchor="ctr">
            <a:normAutofit lnSpcReduction="10000"/>
          </a:bodyPr>
          <a:lstStyle/>
          <a:p>
            <a:pPr>
              <a:buFont typeface="Wingdings" panose="05000000000000000000" pitchFamily="2" charset="2"/>
              <a:buChar char="v"/>
            </a:pPr>
            <a:r>
              <a:rPr lang="en-AU" dirty="0"/>
              <a:t> Ask a friend to film you on your phone or tablet answering one or two questions - especially a question you haven’t considered before. </a:t>
            </a:r>
          </a:p>
          <a:p>
            <a:pPr>
              <a:buFont typeface="Wingdings" panose="05000000000000000000" pitchFamily="2" charset="2"/>
              <a:buChar char="v"/>
            </a:pPr>
            <a:endParaRPr lang="en-AU" dirty="0"/>
          </a:p>
          <a:p>
            <a:pPr>
              <a:buFont typeface="Wingdings" panose="05000000000000000000" pitchFamily="2" charset="2"/>
              <a:buChar char="v"/>
            </a:pPr>
            <a:r>
              <a:rPr lang="en-AU" dirty="0"/>
              <a:t> On playback you will be able to see how you come across and eliminate any habitual responses or mannerisms.</a:t>
            </a:r>
          </a:p>
          <a:p>
            <a:pPr>
              <a:buFont typeface="Wingdings" panose="05000000000000000000" pitchFamily="2" charset="2"/>
              <a:buChar char="v"/>
            </a:pPr>
            <a:endParaRPr lang="en-AU" dirty="0"/>
          </a:p>
          <a:p>
            <a:pPr>
              <a:buFont typeface="Wingdings" panose="05000000000000000000" pitchFamily="2" charset="2"/>
              <a:buChar char="v"/>
            </a:pPr>
            <a:r>
              <a:rPr lang="en-AU" dirty="0"/>
              <a:t> Common responses are: saying “um” too much, bad posture, nervous facial and hand movements.</a:t>
            </a:r>
          </a:p>
          <a:p>
            <a:pPr>
              <a:buFont typeface="Wingdings" panose="05000000000000000000" pitchFamily="2" charset="2"/>
              <a:buChar char="v"/>
            </a:pPr>
            <a:endParaRPr lang="en-AU" dirty="0"/>
          </a:p>
          <a:p>
            <a:pPr>
              <a:buFont typeface="Wingdings" panose="05000000000000000000" pitchFamily="2" charset="2"/>
              <a:buChar char="v"/>
            </a:pPr>
            <a:r>
              <a:rPr lang="en-AU" dirty="0"/>
              <a:t> You want to appear as calm and unfazed as possible even if you don’t feel like this on the inside. </a:t>
            </a:r>
          </a:p>
          <a:p>
            <a:pPr>
              <a:buFont typeface="Wingdings" panose="05000000000000000000" pitchFamily="2" charset="2"/>
              <a:buChar char="v"/>
            </a:pPr>
            <a:endParaRPr lang="en-AU" dirty="0"/>
          </a:p>
          <a:p>
            <a:pPr>
              <a:buFont typeface="Wingdings" panose="05000000000000000000" pitchFamily="2" charset="2"/>
              <a:buChar char="v"/>
            </a:pPr>
            <a:r>
              <a:rPr lang="en-AU" dirty="0"/>
              <a:t> But if you are asked a question on a topic you have a passion for, then show your enthusiasm!</a:t>
            </a:r>
          </a:p>
          <a:p>
            <a:endParaRPr lang="en-AU" dirty="0"/>
          </a:p>
        </p:txBody>
      </p:sp>
    </p:spTree>
    <p:extLst>
      <p:ext uri="{BB962C8B-B14F-4D97-AF65-F5344CB8AC3E}">
        <p14:creationId xmlns:p14="http://schemas.microsoft.com/office/powerpoint/2010/main" val="26331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D943A5-8AE2-402D-9420-A017B90493E0}"/>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7: </a:t>
            </a:r>
            <a:br>
              <a:rPr lang="en-AU" sz="3600" dirty="0">
                <a:solidFill>
                  <a:srgbClr val="FFFFFF"/>
                </a:solidFill>
              </a:rPr>
            </a:br>
            <a:br>
              <a:rPr lang="en-AU" sz="3600" dirty="0">
                <a:solidFill>
                  <a:srgbClr val="FFFFFF"/>
                </a:solidFill>
              </a:rPr>
            </a:br>
            <a:r>
              <a:rPr lang="en-AU" sz="3600" b="1" dirty="0">
                <a:solidFill>
                  <a:schemeClr val="tx1"/>
                </a:solidFill>
              </a:rPr>
              <a:t>Be specific in your answers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1BEF36B-9DA4-44AF-891D-BE336651B825}"/>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AU" dirty="0"/>
              <a:t> Doing your homework about a hospital or region is really important. </a:t>
            </a:r>
          </a:p>
          <a:p>
            <a:pPr>
              <a:buFont typeface="Wingdings" panose="05000000000000000000" pitchFamily="2" charset="2"/>
              <a:buChar char="v"/>
            </a:pPr>
            <a:endParaRPr lang="en-AU" dirty="0"/>
          </a:p>
          <a:p>
            <a:pPr>
              <a:buFont typeface="Wingdings" panose="05000000000000000000" pitchFamily="2" charset="2"/>
              <a:buChar char="v"/>
            </a:pPr>
            <a:r>
              <a:rPr lang="en-AU" dirty="0"/>
              <a:t> You should know something specific about the site you are applying for and be able to speak about the benefits that working there can offer. </a:t>
            </a:r>
          </a:p>
          <a:p>
            <a:pPr>
              <a:buFont typeface="Wingdings" panose="05000000000000000000" pitchFamily="2" charset="2"/>
              <a:buChar char="v"/>
            </a:pPr>
            <a:endParaRPr lang="en-AU" dirty="0"/>
          </a:p>
          <a:p>
            <a:pPr>
              <a:buFont typeface="Wingdings" panose="05000000000000000000" pitchFamily="2" charset="2"/>
              <a:buChar char="v"/>
            </a:pPr>
            <a:r>
              <a:rPr lang="en-AU" dirty="0"/>
              <a:t> Interviewers like to hear why you have chosen to apply to this specific site, and what we can offer that you are really excited about.</a:t>
            </a:r>
          </a:p>
          <a:p>
            <a:endParaRPr lang="en-AU" dirty="0"/>
          </a:p>
        </p:txBody>
      </p:sp>
    </p:spTree>
    <p:extLst>
      <p:ext uri="{BB962C8B-B14F-4D97-AF65-F5344CB8AC3E}">
        <p14:creationId xmlns:p14="http://schemas.microsoft.com/office/powerpoint/2010/main" val="1946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30 Of The Funniest Job Interview Memes Ever | Bored Panda">
            <a:extLst>
              <a:ext uri="{FF2B5EF4-FFF2-40B4-BE49-F238E27FC236}">
                <a16:creationId xmlns:a16="http://schemas.microsoft.com/office/drawing/2014/main" id="{C96A9284-494C-45B8-ACE6-111B3F6FF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20882" y="905933"/>
            <a:ext cx="5182239"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2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483D-07C3-4464-A555-76D5BD0D9F4C}"/>
              </a:ext>
            </a:extLst>
          </p:cNvPr>
          <p:cNvSpPr>
            <a:spLocks noGrp="1"/>
          </p:cNvSpPr>
          <p:nvPr>
            <p:ph type="title"/>
          </p:nvPr>
        </p:nvSpPr>
        <p:spPr>
          <a:xfrm>
            <a:off x="1097280" y="286603"/>
            <a:ext cx="10058400" cy="1450757"/>
          </a:xfrm>
        </p:spPr>
        <p:txBody>
          <a:bodyPr>
            <a:normAutofit/>
          </a:bodyPr>
          <a:lstStyle/>
          <a:p>
            <a:r>
              <a:rPr lang="en-AU"/>
              <a:t>What It’s All About:</a:t>
            </a:r>
            <a:endParaRPr lang="en-AU" dirty="0"/>
          </a:p>
        </p:txBody>
      </p:sp>
      <p:graphicFrame>
        <p:nvGraphicFramePr>
          <p:cNvPr id="5" name="Content Placeholder 2">
            <a:extLst>
              <a:ext uri="{FF2B5EF4-FFF2-40B4-BE49-F238E27FC236}">
                <a16:creationId xmlns:a16="http://schemas.microsoft.com/office/drawing/2014/main" id="{95C02B4B-A1D8-49F3-8744-0F742038AD35}"/>
              </a:ext>
            </a:extLst>
          </p:cNvPr>
          <p:cNvGraphicFramePr>
            <a:graphicFrameLocks noGrp="1"/>
          </p:cNvGraphicFramePr>
          <p:nvPr>
            <p:ph idx="1"/>
            <p:extLst>
              <p:ext uri="{D42A27DB-BD31-4B8C-83A1-F6EECF244321}">
                <p14:modId xmlns:p14="http://schemas.microsoft.com/office/powerpoint/2010/main" val="8042579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85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A707BC-8932-44E9-A3FE-489332229C9F}"/>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8:</a:t>
            </a:r>
            <a:br>
              <a:rPr lang="en-AU" sz="3600" dirty="0">
                <a:solidFill>
                  <a:srgbClr val="FFFFFF"/>
                </a:solidFill>
              </a:rPr>
            </a:br>
            <a:br>
              <a:rPr lang="en-AU" sz="3600" dirty="0">
                <a:solidFill>
                  <a:srgbClr val="FFFFFF"/>
                </a:solidFill>
              </a:rPr>
            </a:br>
            <a:r>
              <a:rPr lang="en-AU" sz="3600" b="1" dirty="0">
                <a:solidFill>
                  <a:schemeClr val="tx1"/>
                </a:solidFill>
              </a:rPr>
              <a:t>Plan your travel</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F3926561-4BDA-4577-BA7E-AE62FE4136E3}"/>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AU" dirty="0"/>
              <a:t> Check the venue and plan how to get there. </a:t>
            </a:r>
          </a:p>
          <a:p>
            <a:pPr>
              <a:buFont typeface="Wingdings" panose="05000000000000000000" pitchFamily="2" charset="2"/>
              <a:buChar char="v"/>
            </a:pPr>
            <a:endParaRPr lang="en-AU" dirty="0"/>
          </a:p>
          <a:p>
            <a:pPr>
              <a:buFont typeface="Wingdings" panose="05000000000000000000" pitchFamily="2" charset="2"/>
              <a:buChar char="v"/>
            </a:pPr>
            <a:r>
              <a:rPr lang="en-AU" dirty="0"/>
              <a:t> Allow yourself enough travel time including parking!!! </a:t>
            </a:r>
          </a:p>
          <a:p>
            <a:pPr>
              <a:buFont typeface="Wingdings" panose="05000000000000000000" pitchFamily="2" charset="2"/>
              <a:buChar char="v"/>
            </a:pPr>
            <a:endParaRPr lang="en-AU" dirty="0"/>
          </a:p>
          <a:p>
            <a:pPr>
              <a:buFont typeface="Wingdings" panose="05000000000000000000" pitchFamily="2" charset="2"/>
              <a:buChar char="v"/>
            </a:pPr>
            <a:r>
              <a:rPr lang="en-AU" dirty="0"/>
              <a:t> Check the venue address to make sure you’ve got it right and don’t turn up to the wrong hospital.</a:t>
            </a:r>
          </a:p>
          <a:p>
            <a:endParaRPr lang="en-AU" dirty="0"/>
          </a:p>
        </p:txBody>
      </p:sp>
    </p:spTree>
    <p:extLst>
      <p:ext uri="{BB962C8B-B14F-4D97-AF65-F5344CB8AC3E}">
        <p14:creationId xmlns:p14="http://schemas.microsoft.com/office/powerpoint/2010/main" val="36482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1B6D93-0D77-42EC-B7F5-8D30823C87DF}"/>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9:</a:t>
            </a:r>
            <a:br>
              <a:rPr lang="en-AU" sz="3600" dirty="0">
                <a:solidFill>
                  <a:srgbClr val="FFFFFF"/>
                </a:solidFill>
              </a:rPr>
            </a:br>
            <a:br>
              <a:rPr lang="en-AU" sz="3600" dirty="0">
                <a:solidFill>
                  <a:srgbClr val="FFFFFF"/>
                </a:solidFill>
              </a:rPr>
            </a:br>
            <a:r>
              <a:rPr lang="en-AU" sz="3600" b="1" dirty="0">
                <a:solidFill>
                  <a:schemeClr val="tx1"/>
                </a:solidFill>
              </a:rPr>
              <a:t>Prepare your referees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5C3DC29-8C44-4135-93F0-35312D080FB8}"/>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AU" dirty="0"/>
              <a:t> Tell your referees which jobs you are interviewing for and send them the latest copy of your CV</a:t>
            </a:r>
          </a:p>
          <a:p>
            <a:pPr>
              <a:buFont typeface="Wingdings" panose="05000000000000000000" pitchFamily="2" charset="2"/>
              <a:buChar char="v"/>
            </a:pPr>
            <a:endParaRPr lang="en-AU" dirty="0"/>
          </a:p>
          <a:p>
            <a:pPr>
              <a:buFont typeface="Wingdings" panose="05000000000000000000" pitchFamily="2" charset="2"/>
              <a:buChar char="v"/>
            </a:pPr>
            <a:r>
              <a:rPr lang="en-AU" dirty="0"/>
              <a:t> This makes it much easier for them to talk about your skills and attributes when they get that call.</a:t>
            </a:r>
          </a:p>
          <a:p>
            <a:endParaRPr lang="en-AU" dirty="0"/>
          </a:p>
        </p:txBody>
      </p:sp>
    </p:spTree>
    <p:extLst>
      <p:ext uri="{BB962C8B-B14F-4D97-AF65-F5344CB8AC3E}">
        <p14:creationId xmlns:p14="http://schemas.microsoft.com/office/powerpoint/2010/main" val="250121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7B1FFB-8F8A-444B-9AFB-E5A0719207A8}"/>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10:</a:t>
            </a:r>
            <a:br>
              <a:rPr lang="en-AU" sz="3600" dirty="0">
                <a:solidFill>
                  <a:srgbClr val="FFFFFF"/>
                </a:solidFill>
              </a:rPr>
            </a:br>
            <a:br>
              <a:rPr lang="en-AU" sz="3600" dirty="0">
                <a:solidFill>
                  <a:srgbClr val="FFFFFF"/>
                </a:solidFill>
              </a:rPr>
            </a:br>
            <a:r>
              <a:rPr lang="en-AU" sz="3600" b="1" dirty="0">
                <a:solidFill>
                  <a:schemeClr val="tx1"/>
                </a:solidFill>
              </a:rPr>
              <a:t>Dress to impress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77018A9-6279-4397-BE55-8E11D2BDB309}"/>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AU" dirty="0"/>
              <a:t>  “Dress like your favourite, sharply-dressed consultant (unless they are a giant </a:t>
            </a:r>
            <a:r>
              <a:rPr lang="en-AU" dirty="0" err="1"/>
              <a:t>wierdo</a:t>
            </a:r>
            <a:r>
              <a:rPr lang="en-AU" dirty="0"/>
              <a:t>)”</a:t>
            </a:r>
          </a:p>
          <a:p>
            <a:pPr>
              <a:buFont typeface="Wingdings" panose="05000000000000000000" pitchFamily="2" charset="2"/>
              <a:buChar char="v"/>
            </a:pPr>
            <a:endParaRPr lang="en-AU" dirty="0"/>
          </a:p>
          <a:p>
            <a:pPr>
              <a:buFont typeface="Wingdings" panose="05000000000000000000" pitchFamily="2" charset="2"/>
              <a:buChar char="v"/>
            </a:pPr>
            <a:r>
              <a:rPr lang="en-AU" dirty="0"/>
              <a:t>  No ball gowns or tuxedo’s though.</a:t>
            </a:r>
          </a:p>
          <a:p>
            <a:pPr>
              <a:buFont typeface="Wingdings" panose="05000000000000000000" pitchFamily="2" charset="2"/>
              <a:buChar char="v"/>
            </a:pPr>
            <a:endParaRPr lang="en-AU" dirty="0"/>
          </a:p>
          <a:p>
            <a:pPr>
              <a:buFont typeface="Wingdings" panose="05000000000000000000" pitchFamily="2" charset="2"/>
              <a:buChar char="v"/>
            </a:pPr>
            <a:r>
              <a:rPr lang="en-AU" dirty="0"/>
              <a:t>  Neat, tidy and professional is the way to go.</a:t>
            </a:r>
          </a:p>
        </p:txBody>
      </p:sp>
    </p:spTree>
    <p:extLst>
      <p:ext uri="{BB962C8B-B14F-4D97-AF65-F5344CB8AC3E}">
        <p14:creationId xmlns:p14="http://schemas.microsoft.com/office/powerpoint/2010/main" val="7657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E627E6-957B-4CBC-BA08-9EED15EAE2DD}"/>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11:</a:t>
            </a:r>
            <a:br>
              <a:rPr lang="en-AU" sz="3600" dirty="0">
                <a:solidFill>
                  <a:srgbClr val="FFFFFF"/>
                </a:solidFill>
              </a:rPr>
            </a:br>
            <a:br>
              <a:rPr lang="en-AU" sz="3600" dirty="0">
                <a:solidFill>
                  <a:srgbClr val="FFFFFF"/>
                </a:solidFill>
              </a:rPr>
            </a:br>
            <a:r>
              <a:rPr lang="en-US" altLang="en-US" sz="3600" b="1" dirty="0">
                <a:solidFill>
                  <a:schemeClr val="tx1"/>
                </a:solidFill>
                <a:latin typeface="&amp;quot"/>
              </a:rPr>
              <a:t>Understand what the panel is looking for</a:t>
            </a:r>
            <a:endParaRPr lang="en-AU" sz="3600" b="1" dirty="0">
              <a:solidFill>
                <a:schemeClr val="tx1"/>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1">
            <a:extLst>
              <a:ext uri="{FF2B5EF4-FFF2-40B4-BE49-F238E27FC236}">
                <a16:creationId xmlns:a16="http://schemas.microsoft.com/office/drawing/2014/main" id="{6239368C-F570-45B5-BDAC-65042F1E2C67}"/>
              </a:ext>
            </a:extLst>
          </p:cNvPr>
          <p:cNvSpPr>
            <a:spLocks noGrp="1" noChangeArrowheads="1"/>
          </p:cNvSpPr>
          <p:nvPr>
            <p:ph idx="1"/>
          </p:nvPr>
        </p:nvSpPr>
        <p:spPr bwMode="auto">
          <a:xfrm>
            <a:off x="4742016" y="605896"/>
            <a:ext cx="6413663" cy="56462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0" fontAlgn="base" latinLnBrk="0" hangingPunct="0">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latin typeface="+mn-lt"/>
              </a:rPr>
              <a:t> The questions you get asked in the interview should relate to the Selection Criteria. </a:t>
            </a:r>
          </a:p>
          <a:p>
            <a:pPr marR="0" lvl="0" defTabSz="914400" rtl="0" eaLnBrk="0" fontAlgn="base" latinLnBrk="0" hangingPunct="0">
              <a:spcBef>
                <a:spcPct val="0"/>
              </a:spcBef>
              <a:spcAft>
                <a:spcPts val="600"/>
              </a:spcAft>
              <a:buClrTx/>
              <a:buSzTx/>
              <a:buFont typeface="Wingdings" panose="05000000000000000000" pitchFamily="2" charset="2"/>
              <a:buChar char="v"/>
              <a:tabLst/>
            </a:pPr>
            <a:endParaRPr kumimoji="0" lang="en-US" altLang="en-US" b="0" i="0" u="none" strike="noStrike" cap="none" normalizeH="0" baseline="0" dirty="0">
              <a:ln>
                <a:noFill/>
              </a:ln>
              <a:effectLst/>
              <a:latin typeface="+mn-lt"/>
            </a:endParaRPr>
          </a:p>
          <a:p>
            <a:pPr marR="0" lvl="0" defTabSz="914400" rtl="0" eaLnBrk="0" fontAlgn="base" latinLnBrk="0" hangingPunct="0">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latin typeface="+mn-lt"/>
              </a:rPr>
              <a:t> So to find these go to the appropriate section on the job description and review it. </a:t>
            </a:r>
          </a:p>
          <a:p>
            <a:pPr marR="0" lvl="0" defTabSz="914400" rtl="0" eaLnBrk="0" fontAlgn="base" latinLnBrk="0" hangingPunct="0">
              <a:spcBef>
                <a:spcPct val="0"/>
              </a:spcBef>
              <a:spcAft>
                <a:spcPts val="600"/>
              </a:spcAft>
              <a:buClrTx/>
              <a:buSzTx/>
              <a:buFont typeface="Wingdings" panose="05000000000000000000" pitchFamily="2" charset="2"/>
              <a:buChar char="v"/>
              <a:tabLst/>
            </a:pPr>
            <a:endParaRPr kumimoji="0" lang="en-US" altLang="en-US" b="0" i="0" u="none" strike="noStrike" cap="none" normalizeH="0" baseline="0" dirty="0">
              <a:ln>
                <a:noFill/>
              </a:ln>
              <a:effectLst/>
              <a:latin typeface="+mn-lt"/>
            </a:endParaRPr>
          </a:p>
          <a:p>
            <a:pPr marR="0" lvl="0" defTabSz="914400" rtl="0" eaLnBrk="0" fontAlgn="base" latinLnBrk="0" hangingPunct="0">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latin typeface="+mn-lt"/>
              </a:rPr>
              <a:t> They are usually placed towards the end of the document.</a:t>
            </a:r>
          </a:p>
          <a:p>
            <a:pPr marR="0" lvl="0" defTabSz="914400" rtl="0" eaLnBrk="0" fontAlgn="base" latinLnBrk="0" hangingPunct="0">
              <a:spcBef>
                <a:spcPct val="0"/>
              </a:spcBef>
              <a:spcAft>
                <a:spcPts val="600"/>
              </a:spcAft>
              <a:buClrTx/>
              <a:buSzTx/>
              <a:buFont typeface="Wingdings" panose="05000000000000000000" pitchFamily="2" charset="2"/>
              <a:buChar char="v"/>
              <a:tabLst/>
            </a:pPr>
            <a:endParaRPr kumimoji="0" lang="en-US" altLang="en-US" b="0" i="0" u="none" strike="noStrike" cap="none" normalizeH="0" baseline="0" dirty="0">
              <a:ln>
                <a:noFill/>
              </a:ln>
              <a:effectLst/>
              <a:latin typeface="+mn-lt"/>
            </a:endParaRPr>
          </a:p>
          <a:p>
            <a:pPr marR="0" lvl="0" defTabSz="914400" rtl="0" eaLnBrk="0" fontAlgn="base" latinLnBrk="0" hangingPunct="0">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latin typeface="+mn-lt"/>
              </a:rPr>
              <a:t> These should give you a fair indication of the types of questions you will be asked.</a:t>
            </a:r>
          </a:p>
          <a:p>
            <a:pPr marR="0" lvl="0" defTabSz="914400" rtl="0" eaLnBrk="0" fontAlgn="base" latinLnBrk="0" hangingPunct="0">
              <a:spcBef>
                <a:spcPct val="0"/>
              </a:spcBef>
              <a:spcAft>
                <a:spcPts val="600"/>
              </a:spcAft>
              <a:buClrTx/>
              <a:buSzTx/>
              <a:buFont typeface="Wingdings" panose="05000000000000000000" pitchFamily="2" charset="2"/>
              <a:buChar char="v"/>
              <a:tabLst/>
            </a:pPr>
            <a:endParaRPr kumimoji="0" lang="en-US" altLang="en-US" b="0" i="0" u="none" strike="noStrike" cap="none" normalizeH="0" baseline="0" dirty="0">
              <a:ln>
                <a:noFill/>
              </a:ln>
              <a:effectLst/>
              <a:latin typeface="+mn-lt"/>
            </a:endParaRPr>
          </a:p>
          <a:p>
            <a:pPr marR="0" lvl="0" defTabSz="914400" rtl="0" eaLnBrk="0" fontAlgn="base" latinLnBrk="0" hangingPunct="0">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latin typeface="+mn-lt"/>
              </a:rPr>
              <a:t> You can then generate appropriate questions or there are places online you can find them. </a:t>
            </a:r>
          </a:p>
          <a:p>
            <a:pPr marR="0" lvl="0" defTabSz="914400" rtl="0" eaLnBrk="0" fontAlgn="base" latinLnBrk="0" hangingPunct="0">
              <a:spcBef>
                <a:spcPct val="0"/>
              </a:spcBef>
              <a:spcAft>
                <a:spcPts val="600"/>
              </a:spcAft>
              <a:buClrTx/>
              <a:buSzTx/>
              <a:buFont typeface="Wingdings" panose="05000000000000000000" pitchFamily="2" charset="2"/>
              <a:buChar char="v"/>
              <a:tabLst/>
            </a:pPr>
            <a:endParaRPr kumimoji="0" lang="en-US" altLang="en-US" b="0" i="0" u="none" strike="noStrike" cap="none" normalizeH="0" baseline="0" dirty="0">
              <a:ln>
                <a:noFill/>
              </a:ln>
              <a:effectLst/>
              <a:latin typeface="+mn-lt"/>
            </a:endParaRPr>
          </a:p>
          <a:p>
            <a:pPr marR="0" lvl="0" defTabSz="914400" rtl="0" eaLnBrk="0" fontAlgn="base" latinLnBrk="0" hangingPunct="0">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latin typeface="+mn-lt"/>
              </a:rPr>
              <a:t> You can access a </a:t>
            </a:r>
            <a:r>
              <a:rPr kumimoji="0" lang="en-US" altLang="en-US" b="0" i="0" u="none" strike="noStrike" cap="none" normalizeH="0" baseline="0" dirty="0">
                <a:ln>
                  <a:noFill/>
                </a:ln>
                <a:effectLst/>
                <a:latin typeface="+mn-lt"/>
                <a:hlinkClick r:id="rId2"/>
              </a:rPr>
              <a:t>free question bank here</a:t>
            </a:r>
            <a:r>
              <a:rPr kumimoji="0" lang="en-US" altLang="en-US" b="0" i="0" u="none" strike="noStrike" cap="none" normalizeH="0" baseline="0" dirty="0">
                <a:ln>
                  <a:noFill/>
                </a:ln>
                <a:effectLst/>
                <a:latin typeface="+mn-lt"/>
              </a:rPr>
              <a:t>.</a:t>
            </a:r>
          </a:p>
        </p:txBody>
      </p:sp>
    </p:spTree>
    <p:extLst>
      <p:ext uri="{BB962C8B-B14F-4D97-AF65-F5344CB8AC3E}">
        <p14:creationId xmlns:p14="http://schemas.microsoft.com/office/powerpoint/2010/main" val="56777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49D7A0-2798-4A96-8430-30E4D3456521}"/>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12:</a:t>
            </a:r>
            <a:br>
              <a:rPr lang="en-AU" sz="3600" dirty="0">
                <a:solidFill>
                  <a:srgbClr val="FFFFFF"/>
                </a:solidFill>
              </a:rPr>
            </a:br>
            <a:br>
              <a:rPr lang="en-AU" sz="3600" dirty="0">
                <a:solidFill>
                  <a:srgbClr val="FFFFFF"/>
                </a:solidFill>
              </a:rPr>
            </a:br>
            <a:r>
              <a:rPr lang="en-US" altLang="en-US" sz="3600" b="1" dirty="0">
                <a:solidFill>
                  <a:schemeClr val="tx1"/>
                </a:solidFill>
                <a:latin typeface="&amp;quot"/>
              </a:rPr>
              <a:t>Review your CV for examples</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8365E6D-4EA9-40AB-93D3-B310A3722616}"/>
              </a:ext>
            </a:extLst>
          </p:cNvPr>
          <p:cNvSpPr>
            <a:spLocks noGrp="1"/>
          </p:cNvSpPr>
          <p:nvPr>
            <p:ph idx="1"/>
          </p:nvPr>
        </p:nvSpPr>
        <p:spPr>
          <a:xfrm>
            <a:off x="4742016" y="605896"/>
            <a:ext cx="6413663" cy="5646208"/>
          </a:xfrm>
        </p:spPr>
        <p:txBody>
          <a:bodyPr anchor="ctr">
            <a:normAutofit lnSpcReduction="10000"/>
          </a:bodyPr>
          <a:lstStyle/>
          <a:p>
            <a:pPr lvl="0" eaLnBrk="0" fontAlgn="base" hangingPunct="0">
              <a:spcBef>
                <a:spcPct val="0"/>
              </a:spcBef>
              <a:spcAft>
                <a:spcPct val="0"/>
              </a:spcAft>
              <a:buFont typeface="Wingdings" panose="05000000000000000000" pitchFamily="2" charset="2"/>
              <a:buChar char="v"/>
            </a:pPr>
            <a:r>
              <a:rPr lang="en-US" altLang="en-US" dirty="0"/>
              <a:t> Your CV or resume is a source of achievements from which to draw upon examples of your past work.</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Review your CV for examples so that you can use these as part of your answers to questions.</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Providing an example from your past work is extremely powerful at the interview.</a:t>
            </a:r>
          </a:p>
          <a:p>
            <a:pPr lvl="0" eaLnBrk="0" fontAlgn="base" hangingPunct="0">
              <a:spcBef>
                <a:spcPct val="0"/>
              </a:spcBef>
              <a:spcAft>
                <a:spcPct val="0"/>
              </a:spcAft>
              <a:buFont typeface="Wingdings" panose="05000000000000000000" pitchFamily="2" charset="2"/>
              <a:buChar char="v"/>
            </a:pPr>
            <a:endParaRPr lang="en-US" altLang="en-US" i="1" dirty="0"/>
          </a:p>
          <a:p>
            <a:pPr lvl="0" eaLnBrk="0" fontAlgn="base" hangingPunct="0">
              <a:spcBef>
                <a:spcPct val="0"/>
              </a:spcBef>
              <a:spcAft>
                <a:spcPct val="0"/>
              </a:spcAft>
              <a:buFont typeface="Wingdings" panose="05000000000000000000" pitchFamily="2" charset="2"/>
              <a:buChar char="v"/>
            </a:pPr>
            <a:r>
              <a:rPr lang="en-US" altLang="en-US" dirty="0"/>
              <a:t> Sometimes you will be asked for an example as part of a behavioral question (e.g. conflict/professionalism)</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Don’t be afraid to offer one, even if the question is a hypothetical question.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You are basically telling the panel:  “I can do this. Because I’ve done it before.”</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Panels know that past behavior predicts future behavior so they will value this information.</a:t>
            </a:r>
            <a:endParaRPr kumimoji="0" lang="en-US" altLang="en-US" b="0" i="0" u="none" strike="noStrike" cap="none" normalizeH="0" baseline="0" dirty="0">
              <a:ln>
                <a:noFill/>
              </a:ln>
              <a:effectLst/>
            </a:endParaRPr>
          </a:p>
          <a:p>
            <a:r>
              <a:rPr lang="en-AU" dirty="0"/>
              <a:t> </a:t>
            </a:r>
          </a:p>
        </p:txBody>
      </p:sp>
    </p:spTree>
    <p:extLst>
      <p:ext uri="{BB962C8B-B14F-4D97-AF65-F5344CB8AC3E}">
        <p14:creationId xmlns:p14="http://schemas.microsoft.com/office/powerpoint/2010/main" val="101480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84CE94-1E5B-417F-955A-280F4E55A0B8}"/>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13:</a:t>
            </a:r>
            <a:br>
              <a:rPr lang="en-AU" sz="3600" dirty="0">
                <a:solidFill>
                  <a:srgbClr val="FFFFFF"/>
                </a:solidFill>
              </a:rPr>
            </a:br>
            <a:br>
              <a:rPr lang="en-AU" sz="3600" dirty="0">
                <a:solidFill>
                  <a:srgbClr val="FFFFFF"/>
                </a:solidFill>
              </a:rPr>
            </a:br>
            <a:r>
              <a:rPr lang="en-US" altLang="en-US" sz="3600" b="1" dirty="0">
                <a:solidFill>
                  <a:schemeClr val="tx1"/>
                </a:solidFill>
                <a:latin typeface="&amp;quot"/>
              </a:rPr>
              <a:t>Record yourself and watch yourself.</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64AC6B3-028A-48DB-8CCD-305A9CFAA95A}"/>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sz="1700" dirty="0"/>
              <a:t> Interviews are as much about body language and tone of speech than what you say.</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Its important to know how you appear during an interview.</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The only way you will know this is to observe yourself.</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Its particularly important to be able to see what you do with your hands.</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Selfie videos are not as good as you have at least one hand engaged for the filming purpose. </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Observing yourself in the mirror is not as good as you cannot rewind and go back.</a:t>
            </a:r>
            <a:endParaRPr kumimoji="0" lang="en-US" altLang="en-US" sz="1700" b="0" i="0" u="none" strike="noStrike" cap="none" normalizeH="0" baseline="0" dirty="0">
              <a:ln>
                <a:noFill/>
              </a:ln>
              <a:effectLst/>
            </a:endParaRPr>
          </a:p>
          <a:p>
            <a:endParaRPr lang="en-AU" sz="1700" dirty="0"/>
          </a:p>
        </p:txBody>
      </p:sp>
    </p:spTree>
    <p:extLst>
      <p:ext uri="{BB962C8B-B14F-4D97-AF65-F5344CB8AC3E}">
        <p14:creationId xmlns:p14="http://schemas.microsoft.com/office/powerpoint/2010/main" val="344062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116924-9C55-4F92-9BC1-A2998C7DA253}"/>
              </a:ext>
            </a:extLst>
          </p:cNvPr>
          <p:cNvSpPr>
            <a:spLocks noGrp="1"/>
          </p:cNvSpPr>
          <p:nvPr>
            <p:ph type="title"/>
          </p:nvPr>
        </p:nvSpPr>
        <p:spPr>
          <a:xfrm>
            <a:off x="492370" y="605896"/>
            <a:ext cx="3084844" cy="5646208"/>
          </a:xfrm>
        </p:spPr>
        <p:txBody>
          <a:bodyPr anchor="ctr">
            <a:normAutofit/>
          </a:bodyPr>
          <a:lstStyle/>
          <a:p>
            <a:r>
              <a:rPr lang="en-AU" sz="3600" u="sng" dirty="0">
                <a:solidFill>
                  <a:srgbClr val="FFFFFF"/>
                </a:solidFill>
              </a:rPr>
              <a:t>Tip 14:</a:t>
            </a:r>
            <a:br>
              <a:rPr lang="en-AU" sz="3600" dirty="0">
                <a:solidFill>
                  <a:srgbClr val="FFFFFF"/>
                </a:solidFill>
              </a:rPr>
            </a:br>
            <a:br>
              <a:rPr lang="en-AU" sz="3600" dirty="0">
                <a:solidFill>
                  <a:srgbClr val="FFFFFF"/>
                </a:solidFill>
              </a:rPr>
            </a:br>
            <a:r>
              <a:rPr lang="en-US" altLang="en-US" sz="3600" b="1" dirty="0">
                <a:solidFill>
                  <a:schemeClr val="tx1"/>
                </a:solidFill>
                <a:latin typeface="&amp;quot"/>
              </a:rPr>
              <a:t>Engage an “Expert”</a:t>
            </a:r>
            <a:br>
              <a:rPr lang="en-US" altLang="en-US" sz="3600" dirty="0">
                <a:solidFill>
                  <a:srgbClr val="FFFFFF"/>
                </a:solidFill>
                <a:latin typeface="&amp;quot"/>
              </a:rPr>
            </a:br>
            <a:endParaRPr lang="en-AU"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C647757-3636-4209-9C71-86A3128F1611}"/>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sz="1900" dirty="0"/>
              <a:t> My final tip is to get some interview practice with an expert.</a:t>
            </a:r>
          </a:p>
          <a:p>
            <a:pPr lvl="0" eaLnBrk="0" fontAlgn="base" hangingPunct="0">
              <a:spcBef>
                <a:spcPct val="0"/>
              </a:spcBef>
              <a:spcAft>
                <a:spcPct val="0"/>
              </a:spcAft>
              <a:buFont typeface="Wingdings" panose="05000000000000000000" pitchFamily="2" charset="2"/>
              <a:buChar char="v"/>
            </a:pPr>
            <a:endParaRPr lang="en-US" altLang="en-US" sz="1900" dirty="0"/>
          </a:p>
          <a:p>
            <a:pPr lvl="0" eaLnBrk="0" fontAlgn="base" hangingPunct="0">
              <a:spcBef>
                <a:spcPct val="0"/>
              </a:spcBef>
              <a:spcAft>
                <a:spcPct val="0"/>
              </a:spcAft>
              <a:buFont typeface="Wingdings" panose="05000000000000000000" pitchFamily="2" charset="2"/>
              <a:buChar char="v"/>
            </a:pPr>
            <a:r>
              <a:rPr lang="en-US" altLang="en-US" sz="1900" dirty="0"/>
              <a:t> Who is an expert? - Anyone who has had significant experience being a member of a selection panel and/or experience in coaching candidates for interviews.</a:t>
            </a:r>
          </a:p>
          <a:p>
            <a:pPr lvl="0" eaLnBrk="0" fontAlgn="base" hangingPunct="0">
              <a:spcBef>
                <a:spcPct val="0"/>
              </a:spcBef>
              <a:spcAft>
                <a:spcPct val="0"/>
              </a:spcAft>
              <a:buFont typeface="Wingdings" panose="05000000000000000000" pitchFamily="2" charset="2"/>
              <a:buChar char="v"/>
            </a:pPr>
            <a:endParaRPr lang="en-US" altLang="en-US" sz="1900" dirty="0"/>
          </a:p>
          <a:p>
            <a:pPr lvl="0" eaLnBrk="0" fontAlgn="base" hangingPunct="0">
              <a:spcBef>
                <a:spcPct val="0"/>
              </a:spcBef>
              <a:spcAft>
                <a:spcPct val="0"/>
              </a:spcAft>
              <a:buFont typeface="Wingdings" panose="05000000000000000000" pitchFamily="2" charset="2"/>
              <a:buChar char="v"/>
            </a:pPr>
            <a:r>
              <a:rPr lang="en-US" altLang="en-US" sz="1900" dirty="0"/>
              <a:t> Don’t fall into the trap of relying on feedback from fellow candidates, your family or friends. </a:t>
            </a:r>
          </a:p>
          <a:p>
            <a:pPr lvl="0" eaLnBrk="0" fontAlgn="base" hangingPunct="0">
              <a:spcBef>
                <a:spcPct val="0"/>
              </a:spcBef>
              <a:spcAft>
                <a:spcPct val="0"/>
              </a:spcAft>
              <a:buFont typeface="Wingdings" panose="05000000000000000000" pitchFamily="2" charset="2"/>
              <a:buChar char="v"/>
            </a:pPr>
            <a:endParaRPr lang="en-US" altLang="en-US" sz="1900" dirty="0"/>
          </a:p>
          <a:p>
            <a:pPr lvl="0" eaLnBrk="0" fontAlgn="base" hangingPunct="0">
              <a:spcBef>
                <a:spcPct val="0"/>
              </a:spcBef>
              <a:spcAft>
                <a:spcPct val="0"/>
              </a:spcAft>
              <a:buFont typeface="Wingdings" panose="05000000000000000000" pitchFamily="2" charset="2"/>
              <a:buChar char="v"/>
            </a:pPr>
            <a:r>
              <a:rPr lang="en-US" altLang="en-US" sz="1900" dirty="0"/>
              <a:t> Their feedback is likely to be unhelpful and too much on the positive and encouraging side. </a:t>
            </a:r>
          </a:p>
          <a:p>
            <a:pPr lvl="0" eaLnBrk="0" fontAlgn="base" hangingPunct="0">
              <a:spcBef>
                <a:spcPct val="0"/>
              </a:spcBef>
              <a:spcAft>
                <a:spcPct val="0"/>
              </a:spcAft>
              <a:buFont typeface="Wingdings" panose="05000000000000000000" pitchFamily="2" charset="2"/>
              <a:buChar char="v"/>
            </a:pPr>
            <a:endParaRPr lang="en-US" altLang="en-US" sz="1900" dirty="0"/>
          </a:p>
          <a:p>
            <a:pPr lvl="0" eaLnBrk="0" fontAlgn="base" hangingPunct="0">
              <a:spcBef>
                <a:spcPct val="0"/>
              </a:spcBef>
              <a:spcAft>
                <a:spcPct val="0"/>
              </a:spcAft>
              <a:buFont typeface="Wingdings" panose="05000000000000000000" pitchFamily="2" charset="2"/>
              <a:buChar char="v"/>
            </a:pPr>
            <a:r>
              <a:rPr lang="en-US" altLang="en-US" sz="1900" dirty="0"/>
              <a:t> They are likely to have no context for what the panel is looking for and they are too invested in your success and you as a person.</a:t>
            </a:r>
          </a:p>
          <a:p>
            <a:pPr lvl="0" eaLnBrk="0" fontAlgn="base" hangingPunct="0">
              <a:spcBef>
                <a:spcPct val="0"/>
              </a:spcBef>
              <a:spcAft>
                <a:spcPct val="0"/>
              </a:spcAft>
              <a:buFont typeface="Wingdings" panose="05000000000000000000" pitchFamily="2" charset="2"/>
              <a:buChar char="v"/>
            </a:pPr>
            <a:endParaRPr lang="en-US" altLang="en-US" sz="1900" dirty="0"/>
          </a:p>
          <a:p>
            <a:pPr lvl="0" eaLnBrk="0" fontAlgn="base" hangingPunct="0">
              <a:spcBef>
                <a:spcPct val="0"/>
              </a:spcBef>
              <a:spcAft>
                <a:spcPct val="0"/>
              </a:spcAft>
              <a:buFont typeface="Wingdings" panose="05000000000000000000" pitchFamily="2" charset="2"/>
              <a:buChar char="v"/>
            </a:pPr>
            <a:r>
              <a:rPr lang="en-US" altLang="en-US" sz="1900" dirty="0"/>
              <a:t> You want as critical feedback as possible.</a:t>
            </a:r>
          </a:p>
          <a:p>
            <a:pPr marL="0" lvl="0" indent="0" eaLnBrk="0" fontAlgn="base" hangingPunct="0">
              <a:spcBef>
                <a:spcPct val="0"/>
              </a:spcBef>
              <a:spcAft>
                <a:spcPct val="0"/>
              </a:spcAft>
              <a:buNone/>
            </a:pPr>
            <a:endParaRPr lang="en-US" altLang="en-US" sz="1900" dirty="0"/>
          </a:p>
        </p:txBody>
      </p:sp>
    </p:spTree>
    <p:extLst>
      <p:ext uri="{BB962C8B-B14F-4D97-AF65-F5344CB8AC3E}">
        <p14:creationId xmlns:p14="http://schemas.microsoft.com/office/powerpoint/2010/main" val="316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Funny Side Of Job Interviews 21 Pics | Funny jobs, Job memes ...">
            <a:extLst>
              <a:ext uri="{FF2B5EF4-FFF2-40B4-BE49-F238E27FC236}">
                <a16:creationId xmlns:a16="http://schemas.microsoft.com/office/drawing/2014/main" id="{11D10154-5E98-4013-AF6A-05B194B698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92138" y="905933"/>
            <a:ext cx="5039728"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74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1525-3BF5-4B3C-AE8F-B770B7ACDEEF}"/>
              </a:ext>
            </a:extLst>
          </p:cNvPr>
          <p:cNvSpPr>
            <a:spLocks noGrp="1"/>
          </p:cNvSpPr>
          <p:nvPr>
            <p:ph type="title"/>
          </p:nvPr>
        </p:nvSpPr>
        <p:spPr>
          <a:xfrm>
            <a:off x="1097280" y="286603"/>
            <a:ext cx="10058400" cy="1450757"/>
          </a:xfrm>
        </p:spPr>
        <p:txBody>
          <a:bodyPr>
            <a:normAutofit/>
          </a:bodyPr>
          <a:lstStyle/>
          <a:p>
            <a:r>
              <a:rPr lang="en-AU" dirty="0"/>
              <a:t>What actually happens:</a:t>
            </a:r>
          </a:p>
        </p:txBody>
      </p:sp>
      <p:pic>
        <p:nvPicPr>
          <p:cNvPr id="7" name="Graphic 6" descr="Stopwatch">
            <a:extLst>
              <a:ext uri="{FF2B5EF4-FFF2-40B4-BE49-F238E27FC236}">
                <a16:creationId xmlns:a16="http://schemas.microsoft.com/office/drawing/2014/main" id="{46B5F287-3526-4B33-AD6A-BD7CD0BA8D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BB7C5563-76D9-422E-8476-B8DDA135607F}"/>
              </a:ext>
            </a:extLst>
          </p:cNvPr>
          <p:cNvSpPr>
            <a:spLocks noGrp="1"/>
          </p:cNvSpPr>
          <p:nvPr>
            <p:ph idx="1"/>
          </p:nvPr>
        </p:nvSpPr>
        <p:spPr>
          <a:xfrm>
            <a:off x="4639733" y="1845734"/>
            <a:ext cx="6515947" cy="4023360"/>
          </a:xfrm>
        </p:spPr>
        <p:txBody>
          <a:bodyPr>
            <a:normAutofit/>
          </a:bodyPr>
          <a:lstStyle/>
          <a:p>
            <a:pPr fontAlgn="base"/>
            <a:r>
              <a:rPr lang="en-AU" sz="1700" dirty="0"/>
              <a:t>For resident medical officer interviews you will commonly have around 20 minutes with a small panel of 3 or 4 and be given between 4 to 6 questions to answer briefly. </a:t>
            </a:r>
          </a:p>
          <a:p>
            <a:pPr fontAlgn="base"/>
            <a:r>
              <a:rPr lang="en-AU" sz="1700" dirty="0"/>
              <a:t>These will generally consist of:</a:t>
            </a:r>
          </a:p>
          <a:p>
            <a:pPr marL="457200" indent="-457200" fontAlgn="base">
              <a:buFont typeface="+mj-lt"/>
              <a:buAutoNum type="arabicPeriod"/>
            </a:pPr>
            <a:r>
              <a:rPr lang="en-AU" sz="1700" dirty="0"/>
              <a:t>An opening question about your experience or interest in the role;</a:t>
            </a:r>
          </a:p>
          <a:p>
            <a:pPr marL="457200" indent="-457200" fontAlgn="base">
              <a:buFont typeface="+mj-lt"/>
              <a:buAutoNum type="arabicPeriod"/>
            </a:pPr>
            <a:r>
              <a:rPr lang="en-AU" sz="1700" dirty="0"/>
              <a:t>Questions about past examples of handling conflict or dealing with errors;</a:t>
            </a:r>
          </a:p>
          <a:p>
            <a:pPr marL="457200" indent="-457200" fontAlgn="base">
              <a:buFont typeface="+mj-lt"/>
              <a:buAutoNum type="arabicPeriod"/>
            </a:pPr>
            <a:r>
              <a:rPr lang="en-AU" sz="1700" dirty="0"/>
              <a:t>Questions about strengths and weaknesses; and</a:t>
            </a:r>
          </a:p>
          <a:p>
            <a:pPr marL="457200" indent="-457200" fontAlgn="base">
              <a:buFont typeface="+mj-lt"/>
              <a:buAutoNum type="arabicPeriod"/>
            </a:pPr>
            <a:r>
              <a:rPr lang="en-AU" sz="1700" dirty="0"/>
              <a:t>At least one clinical scenario where the focus will invariably be on recognising a sick or unwell patient and asking for help early.</a:t>
            </a:r>
          </a:p>
          <a:p>
            <a:pPr marL="457200" indent="-457200" fontAlgn="base">
              <a:buFont typeface="+mj-lt"/>
              <a:buAutoNum type="arabicPeriod"/>
            </a:pPr>
            <a:r>
              <a:rPr lang="en-AU" sz="1700" dirty="0"/>
              <a:t>Questions about QA/QI activities or research</a:t>
            </a:r>
          </a:p>
          <a:p>
            <a:endParaRPr lang="en-AU" sz="1700" dirty="0"/>
          </a:p>
        </p:txBody>
      </p:sp>
    </p:spTree>
    <p:extLst>
      <p:ext uri="{BB962C8B-B14F-4D97-AF65-F5344CB8AC3E}">
        <p14:creationId xmlns:p14="http://schemas.microsoft.com/office/powerpoint/2010/main" val="25135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2346A-40DC-461A-BB18-CBC09676D31E}"/>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chemeClr val="tx1">
                    <a:lumMod val="85000"/>
                    <a:lumOff val="15000"/>
                  </a:schemeClr>
                </a:solidFill>
              </a:rPr>
              <a:t>Example Questions</a:t>
            </a:r>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58A2035-3F24-4257-A221-0FF52CB2C126}"/>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US" sz="2400" cap="all" spc="200">
                <a:solidFill>
                  <a:srgbClr val="FFFFFF"/>
                </a:solidFill>
                <a:latin typeface="+mj-lt"/>
              </a:rPr>
              <a:t>The following are a series of 16 example questions for interviews.</a:t>
            </a:r>
          </a:p>
        </p:txBody>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29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0 Of The Funniest Job Interview Memes Ever | Bored Panda">
            <a:extLst>
              <a:ext uri="{FF2B5EF4-FFF2-40B4-BE49-F238E27FC236}">
                <a16:creationId xmlns:a16="http://schemas.microsoft.com/office/drawing/2014/main" id="{682546D6-CAB7-43B8-B165-9958712F1A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06326" y="905933"/>
            <a:ext cx="4611351"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1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AD092D-8085-4426-BB18-ADD00AD6F176}"/>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1.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Tell us about your experience and how it makes you a suitable candidate?</a:t>
            </a:r>
            <a:endParaRPr lang="en-AU" sz="3600" b="1" dirty="0">
              <a:solidFill>
                <a:schemeClr val="tx1"/>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072D31-5140-4600-8229-3CAFA5B9C7A7}"/>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 </a:t>
            </a:r>
            <a:r>
              <a:rPr lang="en-US" altLang="en-US" sz="1700" dirty="0"/>
              <a:t>This question is often just asked in the shortened version. “</a:t>
            </a:r>
            <a:r>
              <a:rPr lang="en-US" altLang="en-US" sz="1700" i="1" dirty="0"/>
              <a:t>Tell us about your experience.” </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Regardless of how the question is asked you should answer it by telling the panel about how your experience makes you a good candidate.</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Do this by picking out one, two or three of the selection criteria and relating your experience to them.</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t> So, for example, a common selection criteria is around </a:t>
            </a:r>
            <a:r>
              <a:rPr lang="en-US" altLang="en-US" sz="1700" b="1" dirty="0"/>
              <a:t>communication skills </a:t>
            </a:r>
            <a:r>
              <a:rPr lang="en-US" altLang="en-US" sz="1700" dirty="0"/>
              <a:t>- talk about how your recent experience has been </a:t>
            </a:r>
            <a:r>
              <a:rPr lang="en-US" altLang="en-US" sz="1700" b="1" dirty="0"/>
              <a:t>working in a hospital </a:t>
            </a:r>
            <a:r>
              <a:rPr lang="en-US" altLang="en-US" sz="1700" dirty="0"/>
              <a:t>with lots of </a:t>
            </a:r>
            <a:r>
              <a:rPr lang="en-US" altLang="en-US" sz="1700" b="1" dirty="0"/>
              <a:t>patients</a:t>
            </a:r>
            <a:r>
              <a:rPr lang="en-US" altLang="en-US" sz="1700" dirty="0"/>
              <a:t> who are from a </a:t>
            </a:r>
            <a:r>
              <a:rPr lang="en-US" altLang="en-US" sz="1700" b="1" dirty="0"/>
              <a:t>Non-English speaking background </a:t>
            </a:r>
            <a:r>
              <a:rPr lang="en-US" altLang="en-US" sz="1700" dirty="0"/>
              <a:t>and how you have had to </a:t>
            </a:r>
            <a:r>
              <a:rPr lang="en-US" altLang="en-US" sz="1700" b="1" dirty="0"/>
              <a:t>collaborate</a:t>
            </a:r>
            <a:r>
              <a:rPr lang="en-US" altLang="en-US" sz="1700" dirty="0"/>
              <a:t> (probably another selection criteria) with other members of the team to </a:t>
            </a:r>
            <a:r>
              <a:rPr lang="en-US" altLang="en-US" sz="1700" b="1" dirty="0"/>
              <a:t>meet this challenge</a:t>
            </a:r>
            <a:r>
              <a:rPr lang="en-US" altLang="en-US" sz="1700" dirty="0"/>
              <a:t>.</a:t>
            </a:r>
          </a:p>
          <a:p>
            <a:pPr marL="0" lvl="0" indent="0" eaLnBrk="0" fontAlgn="base" hangingPunct="0">
              <a:spcBef>
                <a:spcPct val="0"/>
              </a:spcBef>
              <a:spcAft>
                <a:spcPct val="0"/>
              </a:spcAft>
              <a:buNone/>
            </a:pPr>
            <a:endParaRPr kumimoji="0" lang="en-US" altLang="en-US" sz="1700" b="0" i="0" u="none" strike="noStrike" cap="none" normalizeH="0" baseline="0" dirty="0">
              <a:ln>
                <a:noFill/>
              </a:ln>
              <a:effectLst/>
              <a:latin typeface="&amp;quot"/>
            </a:endParaRPr>
          </a:p>
          <a:p>
            <a:pPr marL="0" lvl="0" indent="0" eaLnBrk="0" fontAlgn="base" hangingPunct="0">
              <a:spcBef>
                <a:spcPct val="0"/>
              </a:spcBef>
              <a:spcAft>
                <a:spcPct val="0"/>
              </a:spcAft>
              <a:buNone/>
            </a:pPr>
            <a:endParaRPr kumimoji="0" lang="en-US" altLang="en-US" sz="1700" b="0" i="0" u="none" strike="noStrike" cap="none" normalizeH="0" baseline="0" dirty="0">
              <a:ln>
                <a:noFill/>
              </a:ln>
              <a:effectLst/>
              <a:latin typeface="&amp;quot"/>
            </a:endParaRPr>
          </a:p>
          <a:p>
            <a:endParaRPr lang="en-AU" sz="1700" dirty="0"/>
          </a:p>
        </p:txBody>
      </p:sp>
      <p:sp>
        <p:nvSpPr>
          <p:cNvPr id="4" name="Rectangle 1">
            <a:extLst>
              <a:ext uri="{FF2B5EF4-FFF2-40B4-BE49-F238E27FC236}">
                <a16:creationId xmlns:a16="http://schemas.microsoft.com/office/drawing/2014/main" id="{AF52789F-64A9-40BB-A378-B627D7F24663}"/>
              </a:ext>
            </a:extLst>
          </p:cNvPr>
          <p:cNvSpPr>
            <a:spLocks noChangeArrowheads="1"/>
          </p:cNvSpPr>
          <p:nvPr/>
        </p:nvSpPr>
        <p:spPr bwMode="auto">
          <a:xfrm>
            <a:off x="0" y="5462"/>
            <a:ext cx="6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endParaRPr kumimoji="0" lang="en-US" altLang="en-US" sz="1200" b="0" i="0" u="none" strike="noStrike" cap="none" normalizeH="0" baseline="0">
              <a:ln>
                <a:noFill/>
              </a:ln>
              <a:solidFill>
                <a:srgbClr val="383838"/>
              </a:solidFill>
              <a:effectLst/>
              <a:latin typeface="&amp;quot"/>
            </a:endParaRPr>
          </a:p>
          <a:p>
            <a:pPr marL="0" marR="0" lvl="0" indent="0" algn="l" defTabSz="914400" rtl="0" eaLnBrk="0" fontAlgn="base" latinLnBrk="0" hangingPunct="0">
              <a:spcBef>
                <a:spcPct val="0"/>
              </a:spcBef>
              <a:spcAft>
                <a:spcPts val="600"/>
              </a:spcAft>
              <a:buClrTx/>
              <a:buSzTx/>
              <a:buFontTx/>
              <a:buNone/>
              <a:tabLst/>
            </a:pPr>
            <a:endParaRPr kumimoji="0" lang="en-US" altLang="en-US" sz="1200" b="0" i="0" u="none" strike="noStrike" cap="none" normalizeH="0" baseline="0">
              <a:ln>
                <a:noFill/>
              </a:ln>
              <a:solidFill>
                <a:srgbClr val="383838"/>
              </a:solidFill>
              <a:effectLst/>
              <a:latin typeface="&amp;quot"/>
            </a:endParaRPr>
          </a:p>
        </p:txBody>
      </p:sp>
    </p:spTree>
    <p:extLst>
      <p:ext uri="{BB962C8B-B14F-4D97-AF65-F5344CB8AC3E}">
        <p14:creationId xmlns:p14="http://schemas.microsoft.com/office/powerpoint/2010/main" val="24331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EF8143-5F84-4E78-B743-B8D42A41647C}"/>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2.</a:t>
            </a:r>
            <a:br>
              <a:rPr lang="en-US" altLang="en-US" sz="3600" dirty="0">
                <a:solidFill>
                  <a:srgbClr val="FFFFFF"/>
                </a:solidFill>
                <a:latin typeface="&amp;quot"/>
              </a:rPr>
            </a:br>
            <a:br>
              <a:rPr lang="en-US" altLang="en-US" sz="3600" dirty="0">
                <a:solidFill>
                  <a:srgbClr val="FFFFFF"/>
                </a:solidFill>
                <a:latin typeface="&amp;quot"/>
              </a:rPr>
            </a:br>
            <a:r>
              <a:rPr lang="en-US" altLang="en-US" sz="3600" dirty="0">
                <a:solidFill>
                  <a:schemeClr val="tx1"/>
                </a:solidFill>
                <a:latin typeface="&amp;quot"/>
              </a:rPr>
              <a:t>“</a:t>
            </a:r>
            <a:r>
              <a:rPr lang="en-US" altLang="en-US" sz="3600" b="1" dirty="0">
                <a:solidFill>
                  <a:schemeClr val="tx1"/>
                </a:solidFill>
                <a:latin typeface="&amp;quot"/>
              </a:rPr>
              <a:t>What are your long-term career goals and why this hospital?”</a:t>
            </a:r>
            <a:br>
              <a:rPr lang="en-US" altLang="en-US" sz="3600" dirty="0">
                <a:solidFill>
                  <a:srgbClr val="FFFFFF"/>
                </a:solidFill>
                <a:latin typeface="&amp;quot"/>
              </a:rPr>
            </a:br>
            <a:endParaRPr lang="en-AU"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8A34D87-A30D-4B45-B3CB-8FF7AFD292CD}"/>
              </a:ext>
            </a:extLst>
          </p:cNvPr>
          <p:cNvSpPr>
            <a:spLocks noGrp="1"/>
          </p:cNvSpPr>
          <p:nvPr>
            <p:ph idx="1"/>
          </p:nvPr>
        </p:nvSpPr>
        <p:spPr>
          <a:xfrm>
            <a:off x="4742016" y="605896"/>
            <a:ext cx="6413663" cy="5646208"/>
          </a:xfrm>
        </p:spPr>
        <p:txBody>
          <a:bodyPr anchor="ctr">
            <a:normAutofit fontScale="92500" lnSpcReduction="10000"/>
          </a:bodyPr>
          <a:lstStyle/>
          <a:p>
            <a:pPr lvl="0" eaLnBrk="0" fontAlgn="base" hangingPunct="0">
              <a:spcBef>
                <a:spcPct val="0"/>
              </a:spcBef>
              <a:spcAft>
                <a:spcPct val="0"/>
              </a:spcAft>
              <a:buFont typeface="Wingdings" panose="05000000000000000000" pitchFamily="2" charset="2"/>
              <a:buChar char="v"/>
            </a:pPr>
            <a:r>
              <a:rPr lang="en-US" altLang="en-US" dirty="0"/>
              <a:t> This is the other common opening question.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This question is digging into whether you have done your appropriate research.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Have you identified a </a:t>
            </a:r>
            <a:r>
              <a:rPr lang="en-US" altLang="en-US" b="1" dirty="0"/>
              <a:t>reason</a:t>
            </a:r>
            <a:r>
              <a:rPr lang="en-US" altLang="en-US" dirty="0"/>
              <a:t> why the hospital will </a:t>
            </a:r>
            <a:r>
              <a:rPr lang="en-US" altLang="en-US" b="1" dirty="0"/>
              <a:t>help you </a:t>
            </a:r>
            <a:r>
              <a:rPr lang="en-US" altLang="en-US" dirty="0"/>
              <a:t>in your </a:t>
            </a:r>
            <a:r>
              <a:rPr lang="en-US" altLang="en-US" b="1" dirty="0"/>
              <a:t>career</a:t>
            </a:r>
            <a:r>
              <a:rPr lang="en-US" altLang="en-US" dirty="0"/>
              <a:t>?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For example: does it have </a:t>
            </a:r>
            <a:r>
              <a:rPr lang="en-US" altLang="en-US" b="1" dirty="0"/>
              <a:t>good exam pass rates</a:t>
            </a:r>
            <a:r>
              <a:rPr lang="en-US" altLang="en-US" dirty="0"/>
              <a:t>. Or is there a </a:t>
            </a:r>
            <a:r>
              <a:rPr lang="en-US" altLang="en-US" b="1" dirty="0"/>
              <a:t>particular subspecialty that is not available elsewhere</a:t>
            </a:r>
            <a:r>
              <a:rPr lang="en-US" altLang="en-US" dirty="0"/>
              <a:t>?</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Whatever the case you should be able to identify something of </a:t>
            </a:r>
            <a:r>
              <a:rPr lang="en-US" altLang="en-US" b="1" dirty="0"/>
              <a:t>value in the position </a:t>
            </a:r>
            <a:r>
              <a:rPr lang="en-US" altLang="en-US" dirty="0"/>
              <a:t>that will help you.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Make sure that you are emphasizing that its a </a:t>
            </a:r>
            <a:r>
              <a:rPr lang="en-US" altLang="en-US" b="1" dirty="0"/>
              <a:t>positive factor about the health service or hospital</a:t>
            </a:r>
            <a:r>
              <a:rPr lang="en-US" altLang="en-US" dirty="0"/>
              <a:t>.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Interview panels generally like to hear nice (genuine) praise about their institution.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But also make sure that you quickly bring it back from your personal needs to what you can give to the hospital.</a:t>
            </a:r>
          </a:p>
          <a:p>
            <a:endParaRPr lang="en-AU" dirty="0"/>
          </a:p>
        </p:txBody>
      </p:sp>
    </p:spTree>
    <p:extLst>
      <p:ext uri="{BB962C8B-B14F-4D97-AF65-F5344CB8AC3E}">
        <p14:creationId xmlns:p14="http://schemas.microsoft.com/office/powerpoint/2010/main" val="14826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513E48-D8A9-45B8-A498-91E830C87588}"/>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3.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“A member of the nursing staff complains that an intern is not attending calls and not doing duties properly, what will you do?”</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2797224-F1CC-4488-9F31-E49A441730CB}"/>
              </a:ext>
            </a:extLst>
          </p:cNvPr>
          <p:cNvSpPr>
            <a:spLocks noGrp="1"/>
          </p:cNvSpPr>
          <p:nvPr>
            <p:ph idx="1"/>
          </p:nvPr>
        </p:nvSpPr>
        <p:spPr>
          <a:xfrm>
            <a:off x="4742016" y="605896"/>
            <a:ext cx="6413663" cy="5646208"/>
          </a:xfrm>
        </p:spPr>
        <p:txBody>
          <a:bodyPr anchor="ctr">
            <a:normAutofit fontScale="92500" lnSpcReduction="10000"/>
          </a:bodyPr>
          <a:lstStyle/>
          <a:p>
            <a:pPr lvl="0" eaLnBrk="0" fontAlgn="base" hangingPunct="0">
              <a:spcBef>
                <a:spcPct val="0"/>
              </a:spcBef>
              <a:spcAft>
                <a:spcPct val="0"/>
              </a:spcAft>
              <a:buFont typeface="Wingdings" panose="05000000000000000000" pitchFamily="2" charset="2"/>
              <a:buChar char="v"/>
            </a:pPr>
            <a:r>
              <a:rPr lang="en-US" altLang="en-US" sz="1600" dirty="0"/>
              <a:t> A big tip for this question is to </a:t>
            </a:r>
            <a:r>
              <a:rPr lang="en-US" altLang="en-US" sz="1600" b="1" dirty="0"/>
              <a:t>avoid</a:t>
            </a:r>
            <a:r>
              <a:rPr lang="en-US" altLang="en-US" sz="1600" dirty="0"/>
              <a:t> the inclination to </a:t>
            </a:r>
            <a:r>
              <a:rPr lang="en-US" altLang="en-US" sz="1600" b="1" dirty="0"/>
              <a:t>stereotype nursing staff</a:t>
            </a:r>
            <a:r>
              <a:rPr lang="en-US" altLang="en-US" sz="1600" dirty="0"/>
              <a:t> and refer to the nurse in this scenario as female.</a:t>
            </a:r>
          </a:p>
          <a:p>
            <a:pPr lvl="0" eaLnBrk="0" fontAlgn="base" hangingPunct="0">
              <a:spcBef>
                <a:spcPct val="0"/>
              </a:spcBef>
              <a:spcAft>
                <a:spcPct val="0"/>
              </a:spcAft>
              <a:buFont typeface="Wingdings" panose="05000000000000000000" pitchFamily="2" charset="2"/>
              <a:buChar char="v"/>
            </a:pPr>
            <a:endParaRPr lang="en-US" altLang="en-US" sz="1600" dirty="0"/>
          </a:p>
          <a:p>
            <a:pPr lvl="0" eaLnBrk="0" fontAlgn="base" hangingPunct="0">
              <a:spcBef>
                <a:spcPct val="0"/>
              </a:spcBef>
              <a:spcAft>
                <a:spcPct val="0"/>
              </a:spcAft>
              <a:buFont typeface="Wingdings" panose="05000000000000000000" pitchFamily="2" charset="2"/>
              <a:buChar char="v"/>
            </a:pPr>
            <a:r>
              <a:rPr lang="en-US" altLang="en-US" sz="1600" b="1" dirty="0"/>
              <a:t> Hypothetical scenarios are very common in doctor interviews. </a:t>
            </a:r>
          </a:p>
          <a:p>
            <a:pPr lvl="0" eaLnBrk="0" fontAlgn="base" hangingPunct="0">
              <a:spcBef>
                <a:spcPct val="0"/>
              </a:spcBef>
              <a:spcAft>
                <a:spcPct val="0"/>
              </a:spcAft>
              <a:buFont typeface="Wingdings" panose="05000000000000000000" pitchFamily="2" charset="2"/>
              <a:buChar char="v"/>
            </a:pPr>
            <a:endParaRPr lang="en-US" altLang="en-US" sz="1600" dirty="0"/>
          </a:p>
          <a:p>
            <a:pPr lvl="0" eaLnBrk="0" fontAlgn="base" hangingPunct="0">
              <a:spcBef>
                <a:spcPct val="0"/>
              </a:spcBef>
              <a:spcAft>
                <a:spcPct val="0"/>
              </a:spcAft>
              <a:buFont typeface="Wingdings" panose="05000000000000000000" pitchFamily="2" charset="2"/>
              <a:buChar char="v"/>
            </a:pPr>
            <a:r>
              <a:rPr lang="en-US" altLang="en-US" sz="1600" dirty="0"/>
              <a:t> This one bundles both the potential for </a:t>
            </a:r>
            <a:r>
              <a:rPr lang="en-US" altLang="en-US" sz="1600" b="1" dirty="0"/>
              <a:t>work conflict </a:t>
            </a:r>
            <a:r>
              <a:rPr lang="en-US" altLang="en-US" sz="1600" dirty="0"/>
              <a:t>(between yourself and the nurse, yourself and your colleague and the nurse and your colleague) along with topical matter of </a:t>
            </a:r>
            <a:r>
              <a:rPr lang="en-US" altLang="en-US" sz="1600" b="1" dirty="0"/>
              <a:t>trainee doctor well being </a:t>
            </a:r>
            <a:r>
              <a:rPr lang="en-US" altLang="en-US" sz="1600" dirty="0"/>
              <a:t>and what's called the </a:t>
            </a:r>
            <a:r>
              <a:rPr lang="en-US" altLang="en-US" sz="1600" b="1" dirty="0"/>
              <a:t>trainee in difficulty</a:t>
            </a:r>
            <a:r>
              <a:rPr lang="en-US" altLang="en-US" sz="1600" dirty="0"/>
              <a:t>.</a:t>
            </a:r>
          </a:p>
          <a:p>
            <a:pPr lvl="0" eaLnBrk="0" fontAlgn="base" hangingPunct="0">
              <a:spcBef>
                <a:spcPct val="0"/>
              </a:spcBef>
              <a:spcAft>
                <a:spcPct val="0"/>
              </a:spcAft>
              <a:buFont typeface="Wingdings" panose="05000000000000000000" pitchFamily="2" charset="2"/>
              <a:buChar char="v"/>
            </a:pPr>
            <a:endParaRPr lang="en-US" altLang="en-US" sz="1600" dirty="0"/>
          </a:p>
          <a:p>
            <a:pPr lvl="0" eaLnBrk="0" fontAlgn="base" hangingPunct="0">
              <a:spcBef>
                <a:spcPct val="0"/>
              </a:spcBef>
              <a:spcAft>
                <a:spcPct val="0"/>
              </a:spcAft>
              <a:buFont typeface="Wingdings" panose="05000000000000000000" pitchFamily="2" charset="2"/>
              <a:buChar char="v"/>
            </a:pPr>
            <a:r>
              <a:rPr lang="en-US" altLang="en-US" sz="1600" dirty="0"/>
              <a:t> Cover all the </a:t>
            </a:r>
            <a:r>
              <a:rPr lang="en-US" altLang="en-US" sz="1600" b="1" dirty="0"/>
              <a:t>key principles </a:t>
            </a:r>
            <a:r>
              <a:rPr lang="en-US" altLang="en-US" sz="1600" dirty="0"/>
              <a:t>in the scenario. To show you have </a:t>
            </a:r>
            <a:r>
              <a:rPr lang="en-US" altLang="en-US" sz="1600" b="1" dirty="0"/>
              <a:t>broad awareness </a:t>
            </a:r>
            <a:r>
              <a:rPr lang="en-US" altLang="en-US" sz="1600" dirty="0"/>
              <a:t>of what might be going on.</a:t>
            </a:r>
          </a:p>
          <a:p>
            <a:pPr lvl="0" eaLnBrk="0" fontAlgn="base" hangingPunct="0">
              <a:spcBef>
                <a:spcPct val="0"/>
              </a:spcBef>
              <a:spcAft>
                <a:spcPct val="0"/>
              </a:spcAft>
              <a:buFont typeface="Wingdings" panose="05000000000000000000" pitchFamily="2" charset="2"/>
              <a:buChar char="v"/>
            </a:pPr>
            <a:endParaRPr lang="en-US" altLang="en-US" sz="1600" dirty="0"/>
          </a:p>
          <a:p>
            <a:pPr lvl="0" eaLnBrk="0" fontAlgn="base" hangingPunct="0">
              <a:spcBef>
                <a:spcPct val="0"/>
              </a:spcBef>
              <a:spcAft>
                <a:spcPct val="0"/>
              </a:spcAft>
              <a:buFont typeface="Wingdings" panose="05000000000000000000" pitchFamily="2" charset="2"/>
              <a:buChar char="v"/>
            </a:pPr>
            <a:r>
              <a:rPr lang="en-US" altLang="en-US" sz="1600" dirty="0"/>
              <a:t> List your </a:t>
            </a:r>
            <a:r>
              <a:rPr lang="en-US" altLang="en-US" sz="1600" b="1" dirty="0"/>
              <a:t>key points first</a:t>
            </a:r>
            <a:r>
              <a:rPr lang="en-US" altLang="en-US" sz="1600" dirty="0"/>
              <a:t>. That way the panel knows what you are thinking, even if you run out of time to address all the issues.</a:t>
            </a:r>
          </a:p>
          <a:p>
            <a:pPr lvl="0" eaLnBrk="0" fontAlgn="base" hangingPunct="0">
              <a:spcBef>
                <a:spcPct val="0"/>
              </a:spcBef>
              <a:spcAft>
                <a:spcPct val="0"/>
              </a:spcAft>
              <a:buFont typeface="Wingdings" panose="05000000000000000000" pitchFamily="2" charset="2"/>
              <a:buChar char="v"/>
            </a:pPr>
            <a:endParaRPr lang="en-US" altLang="en-US" sz="1600" dirty="0"/>
          </a:p>
          <a:p>
            <a:pPr lvl="0" eaLnBrk="0" fontAlgn="base" hangingPunct="0">
              <a:spcBef>
                <a:spcPct val="0"/>
              </a:spcBef>
              <a:spcAft>
                <a:spcPct val="0"/>
              </a:spcAft>
              <a:buFont typeface="Wingdings" panose="05000000000000000000" pitchFamily="2" charset="2"/>
              <a:buChar char="v"/>
            </a:pPr>
            <a:r>
              <a:rPr lang="en-US" altLang="en-US" sz="1600" u="sng" dirty="0"/>
              <a:t> The </a:t>
            </a:r>
            <a:r>
              <a:rPr lang="en-US" altLang="en-US" sz="1600" b="1" u="sng" dirty="0"/>
              <a:t>key points </a:t>
            </a:r>
            <a:r>
              <a:rPr lang="en-US" altLang="en-US" sz="1600" u="sng" dirty="0"/>
              <a:t>here would be:</a:t>
            </a:r>
          </a:p>
          <a:p>
            <a:pPr marL="0" lvl="0" indent="0" eaLnBrk="0" fontAlgn="base" hangingPunct="0">
              <a:spcBef>
                <a:spcPct val="0"/>
              </a:spcBef>
              <a:spcAft>
                <a:spcPct val="0"/>
              </a:spcAft>
              <a:buNone/>
            </a:pPr>
            <a:endParaRPr lang="en-US" altLang="en-US" sz="1600" dirty="0"/>
          </a:p>
          <a:p>
            <a:pPr marL="292608" lvl="1" indent="0" eaLnBrk="0" fontAlgn="base" hangingPunct="0">
              <a:spcBef>
                <a:spcPct val="0"/>
              </a:spcBef>
              <a:spcAft>
                <a:spcPct val="0"/>
              </a:spcAft>
              <a:buFontTx/>
              <a:buAutoNum type="arabicPeriod"/>
            </a:pPr>
            <a:r>
              <a:rPr lang="en-US" altLang="en-US" sz="1400" dirty="0"/>
              <a:t> How you </a:t>
            </a:r>
            <a:r>
              <a:rPr lang="en-US" altLang="en-US" sz="1400" b="1" dirty="0"/>
              <a:t>engage</a:t>
            </a:r>
            <a:r>
              <a:rPr lang="en-US" altLang="en-US" sz="1400" dirty="0"/>
              <a:t> in the </a:t>
            </a:r>
            <a:r>
              <a:rPr lang="en-US" altLang="en-US" sz="1400" b="1" dirty="0"/>
              <a:t>initial discussion </a:t>
            </a:r>
            <a:r>
              <a:rPr lang="en-US" altLang="en-US" sz="1400" dirty="0"/>
              <a:t>with the member of nursing staff in a respectful and listening manner.</a:t>
            </a:r>
          </a:p>
          <a:p>
            <a:pPr marL="292608" lvl="1" indent="0" eaLnBrk="0" fontAlgn="base" hangingPunct="0">
              <a:spcBef>
                <a:spcPct val="0"/>
              </a:spcBef>
              <a:spcAft>
                <a:spcPct val="0"/>
              </a:spcAft>
              <a:buFontTx/>
              <a:buAutoNum type="arabicPeriod"/>
            </a:pPr>
            <a:endParaRPr lang="en-US" altLang="en-US" sz="1400" dirty="0"/>
          </a:p>
          <a:p>
            <a:pPr marL="292608" lvl="1" indent="0" eaLnBrk="0" fontAlgn="base" hangingPunct="0">
              <a:spcBef>
                <a:spcPct val="0"/>
              </a:spcBef>
              <a:spcAft>
                <a:spcPct val="0"/>
              </a:spcAft>
              <a:buFontTx/>
              <a:buAutoNum type="arabicPeriod" startAt="2"/>
            </a:pPr>
            <a:r>
              <a:rPr lang="en-US" altLang="en-US" sz="1400" dirty="0"/>
              <a:t> What your </a:t>
            </a:r>
            <a:r>
              <a:rPr lang="en-US" altLang="en-US" sz="1400" b="1" dirty="0"/>
              <a:t>strategy</a:t>
            </a:r>
            <a:r>
              <a:rPr lang="en-US" altLang="en-US" sz="1400" dirty="0"/>
              <a:t> for </a:t>
            </a:r>
            <a:r>
              <a:rPr lang="en-US" altLang="en-US" sz="1400" b="1" dirty="0"/>
              <a:t>approaching</a:t>
            </a:r>
            <a:r>
              <a:rPr lang="en-US" altLang="en-US" sz="1400" dirty="0"/>
              <a:t> your </a:t>
            </a:r>
            <a:r>
              <a:rPr lang="en-US" altLang="en-US" sz="1400" b="1" dirty="0"/>
              <a:t>colleague</a:t>
            </a:r>
            <a:r>
              <a:rPr lang="en-US" altLang="en-US" sz="1400" dirty="0"/>
              <a:t> is. And again, how you are going to conduct that initial conversation, which is often referred to as a “quiet chat”.</a:t>
            </a:r>
          </a:p>
          <a:p>
            <a:pPr marL="292608" lvl="1" indent="0" eaLnBrk="0" fontAlgn="base" hangingPunct="0">
              <a:spcBef>
                <a:spcPct val="0"/>
              </a:spcBef>
              <a:spcAft>
                <a:spcPct val="0"/>
              </a:spcAft>
              <a:buFontTx/>
              <a:buAutoNum type="arabicPeriod" startAt="2"/>
            </a:pPr>
            <a:endParaRPr lang="en-US" altLang="en-US" sz="1400" dirty="0"/>
          </a:p>
          <a:p>
            <a:pPr marL="292608" lvl="1" indent="0" eaLnBrk="0" fontAlgn="base" hangingPunct="0">
              <a:spcBef>
                <a:spcPct val="0"/>
              </a:spcBef>
              <a:spcAft>
                <a:spcPct val="0"/>
              </a:spcAft>
              <a:buFontTx/>
              <a:buAutoNum type="arabicPeriod" startAt="3"/>
            </a:pPr>
            <a:r>
              <a:rPr lang="en-US" altLang="en-US" sz="1400" dirty="0"/>
              <a:t> The </a:t>
            </a:r>
            <a:r>
              <a:rPr lang="en-US" altLang="en-US" sz="1400" b="1" dirty="0"/>
              <a:t>potential outcomes </a:t>
            </a:r>
            <a:r>
              <a:rPr lang="en-US" altLang="en-US" sz="1400" dirty="0"/>
              <a:t>of your “investigation” into the problem. In particular, how you would handle it if your colleague was </a:t>
            </a:r>
            <a:r>
              <a:rPr lang="en-US" altLang="en-US" sz="1400" b="1" dirty="0"/>
              <a:t>resistant</a:t>
            </a:r>
            <a:r>
              <a:rPr lang="en-US" altLang="en-US" sz="1400" dirty="0"/>
              <a:t> and how you would handle it if they </a:t>
            </a:r>
            <a:r>
              <a:rPr lang="en-US" altLang="en-US" sz="1400" b="1" dirty="0"/>
              <a:t>confided in you a problem</a:t>
            </a:r>
            <a:r>
              <a:rPr lang="en-US" altLang="en-US" sz="1400" dirty="0"/>
              <a:t>.</a:t>
            </a:r>
          </a:p>
          <a:p>
            <a:pPr marL="292608" lvl="1" indent="0" eaLnBrk="0" fontAlgn="base" hangingPunct="0">
              <a:spcBef>
                <a:spcPct val="0"/>
              </a:spcBef>
              <a:spcAft>
                <a:spcPct val="0"/>
              </a:spcAft>
              <a:buFontTx/>
              <a:buAutoNum type="arabicPeriod" startAt="3"/>
            </a:pPr>
            <a:endParaRPr lang="en-US" altLang="en-US" sz="1400" dirty="0"/>
          </a:p>
          <a:p>
            <a:pPr marL="292608" lvl="1" indent="0" eaLnBrk="0" fontAlgn="base" hangingPunct="0">
              <a:spcBef>
                <a:spcPct val="0"/>
              </a:spcBef>
              <a:spcAft>
                <a:spcPct val="0"/>
              </a:spcAft>
              <a:buFontTx/>
              <a:buAutoNum type="arabicPeriod" startAt="4"/>
            </a:pPr>
            <a:r>
              <a:rPr lang="en-US" altLang="en-US" sz="1400" dirty="0"/>
              <a:t> Your </a:t>
            </a:r>
            <a:r>
              <a:rPr lang="en-US" altLang="en-US" sz="1400" b="1" dirty="0"/>
              <a:t>responsibility</a:t>
            </a:r>
            <a:r>
              <a:rPr lang="en-US" altLang="en-US" sz="1400" dirty="0"/>
              <a:t> to </a:t>
            </a:r>
            <a:r>
              <a:rPr lang="en-US" altLang="en-US" sz="1400" b="1" dirty="0"/>
              <a:t>discuss</a:t>
            </a:r>
            <a:r>
              <a:rPr lang="en-US" altLang="en-US" sz="1400" dirty="0"/>
              <a:t> things with more </a:t>
            </a:r>
            <a:r>
              <a:rPr lang="en-US" altLang="en-US" sz="1400" b="1" dirty="0"/>
              <a:t>senior colleagues</a:t>
            </a:r>
            <a:r>
              <a:rPr lang="en-US" altLang="en-US" sz="1400" dirty="0"/>
              <a:t>.</a:t>
            </a:r>
          </a:p>
          <a:p>
            <a:endParaRPr lang="en-AU" sz="1600" dirty="0"/>
          </a:p>
        </p:txBody>
      </p:sp>
    </p:spTree>
    <p:extLst>
      <p:ext uri="{BB962C8B-B14F-4D97-AF65-F5344CB8AC3E}">
        <p14:creationId xmlns:p14="http://schemas.microsoft.com/office/powerpoint/2010/main" val="365685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he 10 Funniest Job Interview Memes of All Time - ETC Consult">
            <a:extLst>
              <a:ext uri="{FF2B5EF4-FFF2-40B4-BE49-F238E27FC236}">
                <a16:creationId xmlns:a16="http://schemas.microsoft.com/office/drawing/2014/main" id="{46AB505F-78D1-43E6-A4AB-0C84007217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3764" y="905933"/>
            <a:ext cx="5116475"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9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Selection (Interview) Criteria – STAR Response</a:t>
            </a:r>
          </a:p>
        </p:txBody>
      </p:sp>
      <p:sp>
        <p:nvSpPr>
          <p:cNvPr id="3" name="Content Placeholder 2"/>
          <p:cNvSpPr>
            <a:spLocks noGrp="1"/>
          </p:cNvSpPr>
          <p:nvPr>
            <p:ph idx="1"/>
          </p:nvPr>
        </p:nvSpPr>
        <p:spPr/>
        <p:txBody>
          <a:bodyPr>
            <a:normAutofit/>
          </a:bodyPr>
          <a:lstStyle/>
          <a:p>
            <a:r>
              <a:rPr lang="en-AU" dirty="0"/>
              <a:t>Situation</a:t>
            </a:r>
          </a:p>
          <a:p>
            <a:pPr lvl="1"/>
            <a:r>
              <a:rPr lang="en-AU" dirty="0"/>
              <a:t>Background</a:t>
            </a:r>
          </a:p>
          <a:p>
            <a:r>
              <a:rPr lang="en-AU" dirty="0"/>
              <a:t>Task </a:t>
            </a:r>
          </a:p>
          <a:p>
            <a:pPr lvl="1"/>
            <a:r>
              <a:rPr lang="en-AU" dirty="0"/>
              <a:t>What was your role, or what was needed to happen</a:t>
            </a:r>
          </a:p>
          <a:p>
            <a:r>
              <a:rPr lang="en-AU" dirty="0"/>
              <a:t>Action </a:t>
            </a:r>
          </a:p>
          <a:p>
            <a:pPr lvl="1"/>
            <a:r>
              <a:rPr lang="en-AU" dirty="0"/>
              <a:t>What did you do?</a:t>
            </a:r>
          </a:p>
          <a:p>
            <a:r>
              <a:rPr lang="en-AU" dirty="0"/>
              <a:t>Result</a:t>
            </a:r>
          </a:p>
          <a:p>
            <a:pPr lvl="1"/>
            <a:r>
              <a:rPr lang="en-AU" dirty="0"/>
              <a:t>What happened</a:t>
            </a:r>
          </a:p>
        </p:txBody>
      </p:sp>
    </p:spTree>
    <p:extLst>
      <p:ext uri="{BB962C8B-B14F-4D97-AF65-F5344CB8AC3E}">
        <p14:creationId xmlns:p14="http://schemas.microsoft.com/office/powerpoint/2010/main" val="1045014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STAR Examples – Leadership</a:t>
            </a:r>
          </a:p>
        </p:txBody>
      </p:sp>
      <p:sp>
        <p:nvSpPr>
          <p:cNvPr id="3" name="Content Placeholder 2"/>
          <p:cNvSpPr>
            <a:spLocks noGrp="1"/>
          </p:cNvSpPr>
          <p:nvPr>
            <p:ph idx="1"/>
          </p:nvPr>
        </p:nvSpPr>
        <p:spPr/>
        <p:txBody>
          <a:bodyPr>
            <a:normAutofit/>
          </a:bodyPr>
          <a:lstStyle/>
          <a:p>
            <a:r>
              <a:rPr lang="en-AU" dirty="0"/>
              <a:t>S - Recently all of the FACEM’s on a shift fell sick after eating Dr Taylor’s cupcakes.</a:t>
            </a:r>
          </a:p>
          <a:p>
            <a:r>
              <a:rPr lang="en-AU" dirty="0"/>
              <a:t>T - As the most experienced registrar I was required to manage the whole department on the evening shift. </a:t>
            </a:r>
          </a:p>
          <a:p>
            <a:r>
              <a:rPr lang="en-AU" dirty="0"/>
              <a:t>A - I met with the other registrars, and the nursing team leaders to make sure that everyone understood the arrangement. I confirmed that the ED Director was available for urgent advice, and I liaised with ICU to cover MET calls for the day. </a:t>
            </a:r>
          </a:p>
          <a:p>
            <a:r>
              <a:rPr lang="en-AU" dirty="0"/>
              <a:t>R - This worked well overall, as we managed a busy evening without stress, and the nursing leaders and ED Director personally thanked me for my efforts. </a:t>
            </a:r>
          </a:p>
        </p:txBody>
      </p:sp>
    </p:spTree>
    <p:extLst>
      <p:ext uri="{BB962C8B-B14F-4D97-AF65-F5344CB8AC3E}">
        <p14:creationId xmlns:p14="http://schemas.microsoft.com/office/powerpoint/2010/main" val="324618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STAR - Education</a:t>
            </a:r>
          </a:p>
        </p:txBody>
      </p:sp>
      <p:sp>
        <p:nvSpPr>
          <p:cNvPr id="3" name="Content Placeholder 2"/>
          <p:cNvSpPr>
            <a:spLocks noGrp="1"/>
          </p:cNvSpPr>
          <p:nvPr>
            <p:ph idx="1"/>
          </p:nvPr>
        </p:nvSpPr>
        <p:spPr/>
        <p:txBody>
          <a:bodyPr/>
          <a:lstStyle/>
          <a:p>
            <a:r>
              <a:rPr lang="en-AU" dirty="0"/>
              <a:t>S – Attendance at Registrar Education was poor – Especially when Dr Hall was presenting!</a:t>
            </a:r>
          </a:p>
          <a:p>
            <a:r>
              <a:rPr lang="en-AU" dirty="0"/>
              <a:t>T – As the senior registrar I was asked to help to improve overall attendance</a:t>
            </a:r>
          </a:p>
          <a:p>
            <a:r>
              <a:rPr lang="en-AU" dirty="0"/>
              <a:t>A -  I surveyed the registrars anonymously about the reasons for non attendance, and as a result of this I was able to assist in some roster modifications, as well as a change to the structure of teaching.</a:t>
            </a:r>
          </a:p>
          <a:p>
            <a:r>
              <a:rPr lang="en-AU" dirty="0"/>
              <a:t>R – Attendance improved from 8 per session to 14, and the DEMT’s were happy &amp; more engaged. </a:t>
            </a:r>
          </a:p>
        </p:txBody>
      </p:sp>
    </p:spTree>
    <p:extLst>
      <p:ext uri="{BB962C8B-B14F-4D97-AF65-F5344CB8AC3E}">
        <p14:creationId xmlns:p14="http://schemas.microsoft.com/office/powerpoint/2010/main" val="173247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F514C4-E18D-45D3-BC59-8235EF5F9305}"/>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4.</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“Describe an error you made in your practice and what you did to fix it?”</a:t>
            </a:r>
            <a:br>
              <a:rPr lang="en-US" altLang="en-US" sz="3600" dirty="0">
                <a:solidFill>
                  <a:srgbClr val="FFFFFF"/>
                </a:solidFill>
                <a:latin typeface="&amp;quot"/>
              </a:rPr>
            </a:br>
            <a:endParaRPr lang="en-AU"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CBCC72-AFA7-4463-AB9D-5FE90D08A936}"/>
              </a:ext>
            </a:extLst>
          </p:cNvPr>
          <p:cNvSpPr>
            <a:spLocks noGrp="1"/>
          </p:cNvSpPr>
          <p:nvPr>
            <p:ph idx="1"/>
          </p:nvPr>
        </p:nvSpPr>
        <p:spPr>
          <a:xfrm>
            <a:off x="4212492" y="164123"/>
            <a:ext cx="7799754" cy="6502400"/>
          </a:xfrm>
        </p:spPr>
        <p:txBody>
          <a:bodyPr anchor="ctr">
            <a:normAutofit/>
          </a:bodyPr>
          <a:lstStyle/>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This is an example of what is called a </a:t>
            </a:r>
            <a:r>
              <a:rPr lang="en-US" altLang="en-US" sz="1100" b="1" dirty="0"/>
              <a:t>Past Behavioral Question. </a:t>
            </a:r>
          </a:p>
          <a:p>
            <a:pPr lvl="0" eaLnBrk="0" fontAlgn="base" hangingPunct="0">
              <a:lnSpc>
                <a:spcPct val="120000"/>
              </a:lnSpc>
              <a:spcBef>
                <a:spcPct val="0"/>
              </a:spcBef>
              <a:spcAft>
                <a:spcPts val="600"/>
              </a:spcAft>
              <a:buFont typeface="Wingdings" panose="05000000000000000000" pitchFamily="2" charset="2"/>
              <a:buChar char="v"/>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Examples of </a:t>
            </a:r>
            <a:r>
              <a:rPr lang="en-US" altLang="en-US" sz="1100" b="1" dirty="0"/>
              <a:t>past work </a:t>
            </a:r>
            <a:r>
              <a:rPr lang="en-US" altLang="en-US" sz="1100" dirty="0"/>
              <a:t>that </a:t>
            </a:r>
            <a:r>
              <a:rPr lang="en-US" altLang="en-US" sz="1100" b="1" dirty="0"/>
              <a:t>fit the current job </a:t>
            </a:r>
            <a:r>
              <a:rPr lang="en-US" altLang="en-US" sz="1100" dirty="0"/>
              <a:t>challenges is far more powerful and predictive than saying what you would do.</a:t>
            </a:r>
          </a:p>
          <a:p>
            <a:pPr lvl="0" eaLnBrk="0" fontAlgn="base" hangingPunct="0">
              <a:lnSpc>
                <a:spcPct val="120000"/>
              </a:lnSpc>
              <a:spcBef>
                <a:spcPct val="0"/>
              </a:spcBef>
              <a:spcAft>
                <a:spcPts val="600"/>
              </a:spcAft>
              <a:buFont typeface="Wingdings" panose="05000000000000000000" pitchFamily="2" charset="2"/>
              <a:buChar char="v"/>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You should have an </a:t>
            </a:r>
            <a:r>
              <a:rPr lang="en-US" altLang="en-US" sz="1100" b="1" dirty="0"/>
              <a:t>example of an error </a:t>
            </a:r>
            <a:r>
              <a:rPr lang="en-US" altLang="en-US" sz="1100" dirty="0"/>
              <a:t>ready to give. As well as one about </a:t>
            </a:r>
            <a:r>
              <a:rPr lang="en-US" altLang="en-US" sz="1100" b="1" dirty="0"/>
              <a:t>work conflict </a:t>
            </a:r>
            <a:r>
              <a:rPr lang="en-US" altLang="en-US" sz="1100" dirty="0"/>
              <a:t>(see below).</a:t>
            </a:r>
          </a:p>
          <a:p>
            <a:pPr lvl="0" eaLnBrk="0" fontAlgn="base" hangingPunct="0">
              <a:lnSpc>
                <a:spcPct val="120000"/>
              </a:lnSpc>
              <a:spcBef>
                <a:spcPct val="0"/>
              </a:spcBef>
              <a:spcAft>
                <a:spcPts val="600"/>
              </a:spcAft>
              <a:buFont typeface="Wingdings" panose="05000000000000000000" pitchFamily="2" charset="2"/>
              <a:buChar char="v"/>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The key here is to be able to give an example of an </a:t>
            </a:r>
            <a:r>
              <a:rPr lang="en-US" altLang="en-US" sz="1100" b="1" dirty="0"/>
              <a:t>error that was significant</a:t>
            </a:r>
            <a:r>
              <a:rPr lang="en-US" altLang="en-US" sz="1100" dirty="0"/>
              <a:t> but for which there was </a:t>
            </a:r>
            <a:r>
              <a:rPr lang="en-US" altLang="en-US" sz="1100" b="1" dirty="0"/>
              <a:t>not a serious outcome</a:t>
            </a:r>
            <a:r>
              <a:rPr lang="en-US" altLang="en-US" sz="1100" dirty="0"/>
              <a:t>. </a:t>
            </a:r>
          </a:p>
          <a:p>
            <a:pPr lvl="0" eaLnBrk="0" fontAlgn="base" hangingPunct="0">
              <a:lnSpc>
                <a:spcPct val="120000"/>
              </a:lnSpc>
              <a:spcBef>
                <a:spcPct val="0"/>
              </a:spcBef>
              <a:spcAft>
                <a:spcPts val="600"/>
              </a:spcAft>
              <a:buFont typeface="Wingdings" panose="05000000000000000000" pitchFamily="2" charset="2"/>
              <a:buChar char="v"/>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The best examples are of </a:t>
            </a:r>
            <a:r>
              <a:rPr lang="en-US" altLang="en-US" sz="1100" b="1" dirty="0"/>
              <a:t>system errors </a:t>
            </a:r>
            <a:r>
              <a:rPr lang="en-US" altLang="en-US" sz="1100" dirty="0"/>
              <a:t>or </a:t>
            </a:r>
            <a:r>
              <a:rPr lang="en-US" altLang="en-US" sz="1100" b="1" dirty="0"/>
              <a:t>simple communication errors</a:t>
            </a:r>
            <a:r>
              <a:rPr lang="en-US" altLang="en-US" sz="1100" dirty="0"/>
              <a:t>.</a:t>
            </a:r>
          </a:p>
          <a:p>
            <a:pPr marL="0" lvl="0" indent="0" eaLnBrk="0" fontAlgn="base" hangingPunct="0">
              <a:lnSpc>
                <a:spcPct val="120000"/>
              </a:lnSpc>
              <a:spcBef>
                <a:spcPct val="0"/>
              </a:spcBef>
              <a:spcAft>
                <a:spcPts val="600"/>
              </a:spcAft>
              <a:buNone/>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If possible it should be something where you </a:t>
            </a:r>
            <a:r>
              <a:rPr lang="en-US" altLang="en-US" sz="1100" b="1" dirty="0"/>
              <a:t>caught the error yourself </a:t>
            </a:r>
            <a:r>
              <a:rPr lang="en-US" altLang="en-US" sz="1100" dirty="0"/>
              <a:t>and then there was an attempt to </a:t>
            </a:r>
            <a:r>
              <a:rPr lang="en-US" altLang="en-US" sz="1100" b="1" dirty="0"/>
              <a:t>look at the system to improve it for next time</a:t>
            </a:r>
            <a:r>
              <a:rPr lang="en-US" altLang="en-US" sz="1100" dirty="0"/>
              <a:t>.</a:t>
            </a:r>
          </a:p>
          <a:p>
            <a:pPr lvl="0" eaLnBrk="0" fontAlgn="base" hangingPunct="0">
              <a:lnSpc>
                <a:spcPct val="120000"/>
              </a:lnSpc>
              <a:spcBef>
                <a:spcPct val="0"/>
              </a:spcBef>
              <a:spcAft>
                <a:spcPts val="600"/>
              </a:spcAft>
              <a:buFont typeface="Wingdings" panose="05000000000000000000" pitchFamily="2" charset="2"/>
              <a:buChar char="v"/>
            </a:pPr>
            <a:r>
              <a:rPr lang="en-US" altLang="en-US" sz="1100" b="1" dirty="0"/>
              <a:t>For example</a:t>
            </a:r>
            <a:r>
              <a:rPr lang="en-US" altLang="en-US" sz="1100" dirty="0"/>
              <a:t>: an error where the </a:t>
            </a:r>
            <a:r>
              <a:rPr lang="en-US" altLang="en-US" sz="1100" b="1" dirty="0"/>
              <a:t>wrong data </a:t>
            </a:r>
            <a:r>
              <a:rPr lang="en-US" altLang="en-US" sz="1100" dirty="0"/>
              <a:t>was entered on a </a:t>
            </a:r>
            <a:r>
              <a:rPr lang="en-US" altLang="en-US" sz="1100" b="1" dirty="0"/>
              <a:t>discharge summary </a:t>
            </a:r>
            <a:r>
              <a:rPr lang="en-US" altLang="en-US" sz="1100" dirty="0"/>
              <a:t>because the electronic record system was unclear would be a good one (so long as the patient was okay in the end).</a:t>
            </a:r>
          </a:p>
          <a:p>
            <a:pPr lvl="0" eaLnBrk="0" fontAlgn="base" hangingPunct="0">
              <a:lnSpc>
                <a:spcPct val="120000"/>
              </a:lnSpc>
              <a:spcBef>
                <a:spcPct val="0"/>
              </a:spcBef>
              <a:spcAft>
                <a:spcPts val="600"/>
              </a:spcAft>
              <a:buFont typeface="Wingdings" panose="05000000000000000000" pitchFamily="2" charset="2"/>
              <a:buChar char="v"/>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Answer all </a:t>
            </a:r>
            <a:r>
              <a:rPr lang="en-US" altLang="en-US" sz="1100" b="1" dirty="0"/>
              <a:t>example</a:t>
            </a:r>
            <a:r>
              <a:rPr lang="en-US" altLang="en-US" sz="1100" dirty="0"/>
              <a:t> type questions using the </a:t>
            </a:r>
            <a:r>
              <a:rPr lang="en-US" altLang="en-US" sz="1100" b="1" dirty="0"/>
              <a:t>STAR method:</a:t>
            </a:r>
          </a:p>
          <a:p>
            <a:pPr marL="578358" lvl="1" indent="-285750" eaLnBrk="0" fontAlgn="base" hangingPunct="0">
              <a:lnSpc>
                <a:spcPct val="120000"/>
              </a:lnSpc>
              <a:spcBef>
                <a:spcPct val="0"/>
              </a:spcBef>
              <a:spcAft>
                <a:spcPts val="600"/>
              </a:spcAft>
              <a:buFont typeface="Wingdings" panose="05000000000000000000" pitchFamily="2" charset="2"/>
              <a:buChar char="v"/>
            </a:pPr>
            <a:r>
              <a:rPr lang="en-US" altLang="en-US" sz="1400" dirty="0"/>
              <a:t>Situation</a:t>
            </a:r>
          </a:p>
          <a:p>
            <a:pPr marL="578358" lvl="1" indent="-285750" eaLnBrk="0" fontAlgn="base" hangingPunct="0">
              <a:lnSpc>
                <a:spcPct val="120000"/>
              </a:lnSpc>
              <a:spcBef>
                <a:spcPct val="0"/>
              </a:spcBef>
              <a:spcAft>
                <a:spcPts val="600"/>
              </a:spcAft>
              <a:buFont typeface="Wingdings" panose="05000000000000000000" pitchFamily="2" charset="2"/>
              <a:buChar char="v"/>
            </a:pPr>
            <a:r>
              <a:rPr lang="en-US" altLang="en-US" sz="1400" dirty="0"/>
              <a:t>Task</a:t>
            </a:r>
          </a:p>
          <a:p>
            <a:pPr marL="578358" lvl="1" indent="-285750" eaLnBrk="0" fontAlgn="base" hangingPunct="0">
              <a:lnSpc>
                <a:spcPct val="120000"/>
              </a:lnSpc>
              <a:spcBef>
                <a:spcPct val="0"/>
              </a:spcBef>
              <a:spcAft>
                <a:spcPts val="600"/>
              </a:spcAft>
              <a:buFont typeface="Wingdings" panose="05000000000000000000" pitchFamily="2" charset="2"/>
              <a:buChar char="v"/>
            </a:pPr>
            <a:r>
              <a:rPr lang="en-US" altLang="en-US" sz="1400" dirty="0"/>
              <a:t>Action</a:t>
            </a:r>
          </a:p>
          <a:p>
            <a:pPr marL="578358" lvl="1" indent="-285750" eaLnBrk="0" fontAlgn="base" hangingPunct="0">
              <a:lnSpc>
                <a:spcPct val="120000"/>
              </a:lnSpc>
              <a:spcBef>
                <a:spcPct val="0"/>
              </a:spcBef>
              <a:spcAft>
                <a:spcPts val="600"/>
              </a:spcAft>
              <a:buFont typeface="Wingdings" panose="05000000000000000000" pitchFamily="2" charset="2"/>
              <a:buChar char="v"/>
            </a:pPr>
            <a:r>
              <a:rPr lang="en-US" altLang="en-US" sz="1400" dirty="0"/>
              <a:t>Result</a:t>
            </a:r>
          </a:p>
          <a:p>
            <a:pPr lvl="0" eaLnBrk="0" fontAlgn="base" hangingPunct="0">
              <a:lnSpc>
                <a:spcPct val="120000"/>
              </a:lnSpc>
              <a:spcBef>
                <a:spcPct val="0"/>
              </a:spcBef>
              <a:spcAft>
                <a:spcPts val="600"/>
              </a:spcAft>
              <a:buFont typeface="Wingdings" panose="05000000000000000000" pitchFamily="2" charset="2"/>
              <a:buChar char="v"/>
            </a:pPr>
            <a:endParaRPr lang="en-US" altLang="en-US" sz="1100" dirty="0"/>
          </a:p>
          <a:p>
            <a:pPr lvl="0" eaLnBrk="0" fontAlgn="base" hangingPunct="0">
              <a:lnSpc>
                <a:spcPct val="120000"/>
              </a:lnSpc>
              <a:spcBef>
                <a:spcPct val="0"/>
              </a:spcBef>
              <a:spcAft>
                <a:spcPts val="600"/>
              </a:spcAft>
              <a:buFont typeface="Wingdings" panose="05000000000000000000" pitchFamily="2" charset="2"/>
              <a:buChar char="v"/>
            </a:pPr>
            <a:r>
              <a:rPr lang="en-US" altLang="en-US" sz="1100" dirty="0"/>
              <a:t>Don't forget to give the panel the result of the example. </a:t>
            </a:r>
          </a:p>
        </p:txBody>
      </p:sp>
    </p:spTree>
    <p:extLst>
      <p:ext uri="{BB962C8B-B14F-4D97-AF65-F5344CB8AC3E}">
        <p14:creationId xmlns:p14="http://schemas.microsoft.com/office/powerpoint/2010/main" val="42816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46C6CD-41E8-45C3-A104-3084BFCBC188}"/>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5.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“What strengths do you bring to this role?”</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A6A2817-CA8E-4D47-971E-B8AD6D7E78E8}"/>
              </a:ext>
            </a:extLst>
          </p:cNvPr>
          <p:cNvSpPr>
            <a:spLocks noGrp="1"/>
          </p:cNvSpPr>
          <p:nvPr>
            <p:ph idx="1"/>
          </p:nvPr>
        </p:nvSpPr>
        <p:spPr>
          <a:xfrm>
            <a:off x="4742016" y="605896"/>
            <a:ext cx="6413663" cy="5646208"/>
          </a:xfrm>
        </p:spPr>
        <p:txBody>
          <a:bodyPr anchor="ctr">
            <a:normAutofit fontScale="92500" lnSpcReduction="20000"/>
          </a:bodyPr>
          <a:lstStyle/>
          <a:p>
            <a:pPr lvl="0" eaLnBrk="0" fontAlgn="base" hangingPunct="0">
              <a:spcBef>
                <a:spcPct val="0"/>
              </a:spcBef>
              <a:spcAft>
                <a:spcPct val="0"/>
              </a:spcAft>
              <a:buFont typeface="Wingdings" panose="05000000000000000000" pitchFamily="2" charset="2"/>
              <a:buChar char="v"/>
            </a:pPr>
            <a:r>
              <a:rPr lang="en-US" altLang="en-US" dirty="0"/>
              <a:t> This is sometimes answered alongside a request for weaknesses (see also below).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If also asked for weaknesses start with weaknesses first and give just one.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Then </a:t>
            </a:r>
            <a:r>
              <a:rPr lang="en-US" altLang="en-US" b="1" dirty="0"/>
              <a:t>end with two or three strengths.</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For strengths try to come up with something reasonably unique and remember it needs to be relevant to the role.</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So things that are not unique to say are:</a:t>
            </a:r>
          </a:p>
          <a:p>
            <a:pPr marL="0" lvl="0" indent="0" eaLnBrk="0" fontAlgn="base" hangingPunct="0">
              <a:spcBef>
                <a:spcPct val="0"/>
              </a:spcBef>
              <a:spcAft>
                <a:spcPct val="0"/>
              </a:spcAft>
              <a:buNone/>
            </a:pPr>
            <a:endParaRPr lang="en-US" altLang="en-US" dirty="0"/>
          </a:p>
          <a:p>
            <a:pPr marL="749808" lvl="1" indent="-457200" eaLnBrk="0" fontAlgn="base" hangingPunct="0">
              <a:spcBef>
                <a:spcPct val="0"/>
              </a:spcBef>
              <a:spcAft>
                <a:spcPct val="0"/>
              </a:spcAft>
              <a:buFont typeface="+mj-lt"/>
              <a:buAutoNum type="arabicPeriod"/>
            </a:pPr>
            <a:r>
              <a:rPr lang="en-US" altLang="en-US" dirty="0"/>
              <a:t>“I'm an excellent communicator”</a:t>
            </a:r>
          </a:p>
          <a:p>
            <a:pPr marL="749808" lvl="1" indent="-457200" eaLnBrk="0" fontAlgn="base" hangingPunct="0">
              <a:spcBef>
                <a:spcPct val="0"/>
              </a:spcBef>
              <a:spcAft>
                <a:spcPct val="0"/>
              </a:spcAft>
              <a:buFont typeface="+mj-lt"/>
              <a:buAutoNum type="arabicPeriod"/>
            </a:pPr>
            <a:r>
              <a:rPr lang="en-US" altLang="en-US" dirty="0"/>
              <a:t>“I'm a team player”</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Pretty much everyone does say that about themselves at these interviews.</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It doesn't have to be overly specific but something which you can back up.</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For example: if you have done a lot of </a:t>
            </a:r>
            <a:r>
              <a:rPr lang="en-US" altLang="en-US" b="1" dirty="0"/>
              <a:t>teaching</a:t>
            </a:r>
            <a:r>
              <a:rPr lang="en-US" altLang="en-US" dirty="0"/>
              <a:t> in your career and have </a:t>
            </a:r>
            <a:r>
              <a:rPr lang="en-US" altLang="en-US" b="1" dirty="0"/>
              <a:t>good feedback </a:t>
            </a:r>
            <a:r>
              <a:rPr lang="en-US" altLang="en-US" dirty="0"/>
              <a:t>on this.</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This would a good strength to highlight in terms of any teaching responsibilities of the role.</a:t>
            </a:r>
          </a:p>
        </p:txBody>
      </p:sp>
    </p:spTree>
    <p:extLst>
      <p:ext uri="{BB962C8B-B14F-4D97-AF65-F5344CB8AC3E}">
        <p14:creationId xmlns:p14="http://schemas.microsoft.com/office/powerpoint/2010/main" val="5266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Turn the (-) beat around</a:t>
            </a:r>
          </a:p>
        </p:txBody>
      </p:sp>
      <p:sp>
        <p:nvSpPr>
          <p:cNvPr id="3" name="Content Placeholder 2"/>
          <p:cNvSpPr>
            <a:spLocks noGrp="1"/>
          </p:cNvSpPr>
          <p:nvPr>
            <p:ph idx="1"/>
          </p:nvPr>
        </p:nvSpPr>
        <p:spPr>
          <a:xfrm>
            <a:off x="838200" y="1825624"/>
            <a:ext cx="10515600" cy="4860401"/>
          </a:xfrm>
        </p:spPr>
        <p:txBody>
          <a:bodyPr>
            <a:normAutofit/>
          </a:bodyPr>
          <a:lstStyle/>
          <a:p>
            <a:r>
              <a:rPr lang="en-AU" dirty="0"/>
              <a:t>Most of us have flaws. </a:t>
            </a:r>
          </a:p>
          <a:p>
            <a:r>
              <a:rPr lang="en-AU" dirty="0"/>
              <a:t>Highly likely you’ll get asked about them. </a:t>
            </a:r>
          </a:p>
          <a:p>
            <a:pPr lvl="1"/>
            <a:r>
              <a:rPr lang="en-AU" dirty="0"/>
              <a:t>Training / Employment gaps</a:t>
            </a:r>
          </a:p>
          <a:p>
            <a:pPr lvl="1"/>
            <a:r>
              <a:rPr lang="en-AU" dirty="0"/>
              <a:t>Exam failures</a:t>
            </a:r>
          </a:p>
          <a:p>
            <a:pPr lvl="1"/>
            <a:r>
              <a:rPr lang="en-AU" dirty="0"/>
              <a:t>Skill Deficiencies</a:t>
            </a:r>
          </a:p>
          <a:p>
            <a:r>
              <a:rPr lang="en-AU" dirty="0"/>
              <a:t>Describe what you learnt / How you’ll correct / How that makes you a better candidate</a:t>
            </a:r>
          </a:p>
          <a:p>
            <a:r>
              <a:rPr lang="en-AU" dirty="0"/>
              <a:t>Don’t apologise</a:t>
            </a:r>
          </a:p>
          <a:p>
            <a:endParaRPr lang="en-AU" dirty="0"/>
          </a:p>
          <a:p>
            <a:r>
              <a:rPr lang="en-AU" dirty="0"/>
              <a:t>Pre-emptive strike</a:t>
            </a:r>
          </a:p>
        </p:txBody>
      </p:sp>
      <p:pic>
        <p:nvPicPr>
          <p:cNvPr id="3074" name="Picture 2" descr="http://www.dvd-covers.org/d/135652-5/turn_the_beat_around_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683" y="244616"/>
            <a:ext cx="3127758" cy="312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7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Job Applications – Why does it matter</a:t>
            </a:r>
          </a:p>
        </p:txBody>
      </p:sp>
      <p:sp>
        <p:nvSpPr>
          <p:cNvPr id="3" name="Content Placeholder 2"/>
          <p:cNvSpPr>
            <a:spLocks noGrp="1"/>
          </p:cNvSpPr>
          <p:nvPr>
            <p:ph idx="1"/>
          </p:nvPr>
        </p:nvSpPr>
        <p:spPr>
          <a:xfrm>
            <a:off x="838200" y="1850792"/>
            <a:ext cx="10515600" cy="4351338"/>
          </a:xfrm>
        </p:spPr>
        <p:txBody>
          <a:bodyPr>
            <a:normAutofit/>
          </a:bodyPr>
          <a:lstStyle/>
          <a:p>
            <a:pPr lvl="1"/>
            <a:r>
              <a:rPr lang="en-AU" sz="2800" dirty="0"/>
              <a:t>Competitive Market Place</a:t>
            </a:r>
          </a:p>
          <a:p>
            <a:pPr lvl="1"/>
            <a:r>
              <a:rPr lang="en-AU" sz="2800" dirty="0"/>
              <a:t>Merit Based Rankings</a:t>
            </a:r>
          </a:p>
          <a:p>
            <a:pPr lvl="1"/>
            <a:r>
              <a:rPr lang="en-AU" sz="2800" dirty="0"/>
              <a:t>Increasing Use of Panels, with non-medical chairs. </a:t>
            </a:r>
          </a:p>
          <a:p>
            <a:pPr lvl="1"/>
            <a:r>
              <a:rPr lang="en-AU" sz="2800" dirty="0"/>
              <a:t>Public Service Governance</a:t>
            </a:r>
          </a:p>
        </p:txBody>
      </p:sp>
    </p:spTree>
    <p:extLst>
      <p:ext uri="{BB962C8B-B14F-4D97-AF65-F5344CB8AC3E}">
        <p14:creationId xmlns:p14="http://schemas.microsoft.com/office/powerpoint/2010/main" val="4294901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7F066F-C46A-4F9D-9798-7ACF90328C92}"/>
              </a:ext>
            </a:extLst>
          </p:cNvPr>
          <p:cNvSpPr>
            <a:spLocks noGrp="1"/>
          </p:cNvSpPr>
          <p:nvPr>
            <p:ph type="title"/>
          </p:nvPr>
        </p:nvSpPr>
        <p:spPr>
          <a:xfrm>
            <a:off x="492370" y="605896"/>
            <a:ext cx="3084844" cy="5646208"/>
          </a:xfrm>
        </p:spPr>
        <p:txBody>
          <a:bodyPr anchor="ctr">
            <a:normAutofit fontScale="90000"/>
          </a:bodyPr>
          <a:lstStyle/>
          <a:p>
            <a:r>
              <a:rPr lang="en-US" altLang="en-US" sz="3600" u="sng" dirty="0">
                <a:solidFill>
                  <a:srgbClr val="FFFFFF"/>
                </a:solidFill>
                <a:latin typeface="&amp;quot"/>
              </a:rPr>
              <a:t>Question 6.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“A nurse is insisting to give medication to a patient whom you don't know and you don’t know the medication. What do you do?”</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43A6312-C386-4739-81C6-B2609027349C}"/>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 Some questions seem simple on the surface but providing a simple answer is not going to get you very far.</a:t>
            </a:r>
          </a:p>
          <a:p>
            <a:pPr lvl="0" eaLnBrk="0" fontAlgn="base" hangingPunct="0">
              <a:spcBef>
                <a:spcPct val="0"/>
              </a:spcBef>
              <a:spcAft>
                <a:spcPct val="0"/>
              </a:spcAft>
              <a:buFont typeface="Wingdings" panose="05000000000000000000" pitchFamily="2" charset="2"/>
              <a:buChar char="v"/>
            </a:pPr>
            <a:endParaRPr lang="en-US" altLang="en-US" sz="1700"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 Its obvious with this hypothetical question that you should </a:t>
            </a:r>
            <a:r>
              <a:rPr lang="en-US" altLang="en-US" sz="1700" b="1" dirty="0">
                <a:latin typeface="Georgia" panose="02040502050405020303" pitchFamily="18" charset="0"/>
              </a:rPr>
              <a:t>not go ahead an prescribe the medication.</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 You need to show your awareness of the </a:t>
            </a:r>
            <a:r>
              <a:rPr lang="en-US" altLang="en-US" sz="1700" b="1" dirty="0">
                <a:latin typeface="Georgia" panose="02040502050405020303" pitchFamily="18" charset="0"/>
              </a:rPr>
              <a:t>needs of others </a:t>
            </a:r>
            <a:r>
              <a:rPr lang="en-US" altLang="en-US" sz="1700" dirty="0">
                <a:latin typeface="Georgia" panose="02040502050405020303" pitchFamily="18" charset="0"/>
              </a:rPr>
              <a:t>in this situation, in particular the member of </a:t>
            </a:r>
            <a:r>
              <a:rPr lang="en-US" altLang="en-US" sz="1700" b="1" dirty="0">
                <a:latin typeface="Georgia" panose="02040502050405020303" pitchFamily="18" charset="0"/>
              </a:rPr>
              <a:t>nursing staff </a:t>
            </a:r>
            <a:r>
              <a:rPr lang="en-US" altLang="en-US" sz="1700" dirty="0">
                <a:latin typeface="Georgia" panose="02040502050405020303" pitchFamily="18" charset="0"/>
              </a:rPr>
              <a:t>and the </a:t>
            </a:r>
            <a:r>
              <a:rPr lang="en-US" altLang="en-US" sz="1700" b="1" dirty="0">
                <a:latin typeface="Georgia" panose="02040502050405020303" pitchFamily="18" charset="0"/>
              </a:rPr>
              <a:t>patient</a:t>
            </a:r>
            <a:r>
              <a:rPr lang="en-US" altLang="en-US" sz="1700" dirty="0">
                <a:latin typeface="Georgia" panose="02040502050405020303" pitchFamily="18" charset="0"/>
              </a:rPr>
              <a:t>:</a:t>
            </a:r>
          </a:p>
          <a:p>
            <a:pPr marL="0" lvl="0" indent="0" eaLnBrk="0" fontAlgn="base" hangingPunct="0">
              <a:spcBef>
                <a:spcPct val="0"/>
              </a:spcBef>
              <a:spcAft>
                <a:spcPct val="0"/>
              </a:spcAft>
              <a:buNone/>
            </a:pPr>
            <a:endParaRPr lang="en-US" altLang="en-US" sz="1700" dirty="0"/>
          </a:p>
          <a:p>
            <a:pPr marL="635508" lvl="1" indent="-342900" eaLnBrk="0" fontAlgn="base" hangingPunct="0">
              <a:spcBef>
                <a:spcPct val="0"/>
              </a:spcBef>
              <a:spcAft>
                <a:spcPct val="0"/>
              </a:spcAft>
              <a:buFont typeface="+mj-lt"/>
              <a:buAutoNum type="arabicPeriod"/>
            </a:pPr>
            <a:r>
              <a:rPr lang="en-US" altLang="en-US" sz="1500" dirty="0">
                <a:latin typeface="Georgia" panose="02040502050405020303" pitchFamily="18" charset="0"/>
              </a:rPr>
              <a:t>How are you going to discuss your dilemma with the nurse and possibly the patient?</a:t>
            </a:r>
          </a:p>
          <a:p>
            <a:pPr marL="635508" lvl="1" indent="-342900" eaLnBrk="0" fontAlgn="base" hangingPunct="0">
              <a:spcBef>
                <a:spcPct val="0"/>
              </a:spcBef>
              <a:spcAft>
                <a:spcPct val="0"/>
              </a:spcAft>
              <a:buFont typeface="+mj-lt"/>
              <a:buAutoNum type="arabicPeriod"/>
            </a:pPr>
            <a:endParaRPr lang="en-US" altLang="en-US" sz="1500" dirty="0">
              <a:latin typeface="Georgia" panose="02040502050405020303" pitchFamily="18" charset="0"/>
            </a:endParaRPr>
          </a:p>
          <a:p>
            <a:pPr marL="635508" lvl="1" indent="-342900" eaLnBrk="0" fontAlgn="base" hangingPunct="0">
              <a:spcBef>
                <a:spcPct val="0"/>
              </a:spcBef>
              <a:spcAft>
                <a:spcPct val="0"/>
              </a:spcAft>
              <a:buFont typeface="+mj-lt"/>
              <a:buAutoNum type="arabicPeriod"/>
            </a:pPr>
            <a:r>
              <a:rPr lang="en-US" altLang="en-US" sz="1500" dirty="0">
                <a:latin typeface="Georgia" panose="02040502050405020303" pitchFamily="18" charset="0"/>
              </a:rPr>
              <a:t>Is the situation urgent? </a:t>
            </a:r>
          </a:p>
          <a:p>
            <a:pPr marL="635508" lvl="1" indent="-342900" eaLnBrk="0" fontAlgn="base" hangingPunct="0">
              <a:spcBef>
                <a:spcPct val="0"/>
              </a:spcBef>
              <a:spcAft>
                <a:spcPct val="0"/>
              </a:spcAft>
              <a:buFont typeface="+mj-lt"/>
              <a:buAutoNum type="arabicPeriod"/>
            </a:pPr>
            <a:endParaRPr lang="en-US" altLang="en-US" sz="1500" dirty="0">
              <a:latin typeface="Georgia" panose="02040502050405020303" pitchFamily="18" charset="0"/>
            </a:endParaRPr>
          </a:p>
          <a:p>
            <a:pPr marL="635508" lvl="1" indent="-342900" eaLnBrk="0" fontAlgn="base" hangingPunct="0">
              <a:spcBef>
                <a:spcPct val="0"/>
              </a:spcBef>
              <a:spcAft>
                <a:spcPct val="0"/>
              </a:spcAft>
              <a:buFont typeface="+mj-lt"/>
              <a:buAutoNum type="arabicPeriod"/>
            </a:pPr>
            <a:r>
              <a:rPr lang="en-US" altLang="en-US" sz="1500" dirty="0">
                <a:latin typeface="Georgia" panose="02040502050405020303" pitchFamily="18" charset="0"/>
              </a:rPr>
              <a:t>Will you need to call your senior for advice?</a:t>
            </a:r>
          </a:p>
          <a:p>
            <a:pPr marL="635508" lvl="1" indent="-342900" eaLnBrk="0" fontAlgn="base" hangingPunct="0">
              <a:spcBef>
                <a:spcPct val="0"/>
              </a:spcBef>
              <a:spcAft>
                <a:spcPct val="0"/>
              </a:spcAft>
              <a:buFont typeface="+mj-lt"/>
              <a:buAutoNum type="arabicPeriod"/>
            </a:pPr>
            <a:endParaRPr lang="en-US" altLang="en-US" sz="1500" dirty="0">
              <a:latin typeface="Georgia" panose="02040502050405020303" pitchFamily="18" charset="0"/>
            </a:endParaRPr>
          </a:p>
          <a:p>
            <a:pPr marL="635508" lvl="1" indent="-342900" eaLnBrk="0" fontAlgn="base" hangingPunct="0">
              <a:spcBef>
                <a:spcPct val="0"/>
              </a:spcBef>
              <a:spcAft>
                <a:spcPct val="0"/>
              </a:spcAft>
              <a:buFont typeface="+mj-lt"/>
              <a:buAutoNum type="arabicPeriod"/>
            </a:pPr>
            <a:r>
              <a:rPr lang="en-US" altLang="en-US" sz="1500" dirty="0">
                <a:latin typeface="Georgia" panose="02040502050405020303" pitchFamily="18" charset="0"/>
              </a:rPr>
              <a:t>Do you have time to go away and look up the medication and review the patient's file?</a:t>
            </a:r>
          </a:p>
          <a:p>
            <a:pPr marL="635508" lvl="1" indent="-342900" eaLnBrk="0" fontAlgn="base" hangingPunct="0">
              <a:spcBef>
                <a:spcPct val="0"/>
              </a:spcBef>
              <a:spcAft>
                <a:spcPct val="0"/>
              </a:spcAft>
              <a:buFont typeface="+mj-lt"/>
              <a:buAutoNum type="arabicPeriod"/>
            </a:pPr>
            <a:endParaRPr lang="en-US" altLang="en-US" sz="1500" dirty="0">
              <a:latin typeface="Georgia" panose="02040502050405020303" pitchFamily="18" charset="0"/>
            </a:endParaRPr>
          </a:p>
          <a:p>
            <a:pPr marL="635508" lvl="1" indent="-342900" eaLnBrk="0" fontAlgn="base" hangingPunct="0">
              <a:spcBef>
                <a:spcPct val="0"/>
              </a:spcBef>
              <a:spcAft>
                <a:spcPct val="0"/>
              </a:spcAft>
              <a:buFont typeface="+mj-lt"/>
              <a:buAutoNum type="arabicPeriod"/>
            </a:pPr>
            <a:r>
              <a:rPr lang="en-US" altLang="en-US" sz="1500" dirty="0">
                <a:latin typeface="Georgia" panose="02040502050405020303" pitchFamily="18" charset="0"/>
              </a:rPr>
              <a:t>What will you be telling the nurse? Their job is probably being held up by your current lack of knowledge. So you should be indicating to them when you will be able to get back to them.</a:t>
            </a:r>
          </a:p>
        </p:txBody>
      </p:sp>
    </p:spTree>
    <p:extLst>
      <p:ext uri="{BB962C8B-B14F-4D97-AF65-F5344CB8AC3E}">
        <p14:creationId xmlns:p14="http://schemas.microsoft.com/office/powerpoint/2010/main" val="8465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80273E-A7AA-4B51-A51C-F05A9BF8084A}"/>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7.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“Describe a situation where you displayed leadership skills.”</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144B366-C7BC-40A4-B323-26648F471673}"/>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dirty="0"/>
              <a:t> We are looking for an example here.  Using the </a:t>
            </a:r>
            <a:r>
              <a:rPr lang="en-US" altLang="en-US" b="1" dirty="0"/>
              <a:t>STAR method </a:t>
            </a:r>
            <a:r>
              <a:rPr lang="en-US" altLang="en-US" dirty="0"/>
              <a:t>is recommended.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Its sometimes difficult as a trainee doctor to find opportunities to demonstrate successful leadership.</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So don't forget “</a:t>
            </a:r>
            <a:r>
              <a:rPr lang="en-US" altLang="en-US" b="1" dirty="0"/>
              <a:t>followership</a:t>
            </a:r>
            <a:r>
              <a:rPr lang="en-US" altLang="en-US" dirty="0"/>
              <a:t>”.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This is where you act as the first person to </a:t>
            </a:r>
            <a:r>
              <a:rPr lang="en-US" altLang="en-US" b="1" dirty="0"/>
              <a:t>follow a leader </a:t>
            </a:r>
            <a:r>
              <a:rPr lang="en-US" altLang="en-US" dirty="0"/>
              <a:t>and help them to </a:t>
            </a:r>
            <a:r>
              <a:rPr lang="en-US" altLang="en-US" b="1" dirty="0"/>
              <a:t>enact a change.</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Examples are things like </a:t>
            </a:r>
            <a:r>
              <a:rPr lang="en-US" altLang="en-US" b="1" dirty="0"/>
              <a:t>noticing a safety or quality problem </a:t>
            </a:r>
            <a:r>
              <a:rPr lang="en-US" altLang="en-US" dirty="0"/>
              <a:t>on the ward and </a:t>
            </a:r>
            <a:r>
              <a:rPr lang="en-US" altLang="en-US" b="1" dirty="0"/>
              <a:t>instigating a change </a:t>
            </a:r>
            <a:r>
              <a:rPr lang="en-US" altLang="en-US" dirty="0"/>
              <a:t>(e.g. perhaps a ward trolley was inadequately stocked and you worked to improve the situation).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Be prepared to demonstrate </a:t>
            </a:r>
            <a:r>
              <a:rPr lang="en-US" altLang="en-US" b="1" dirty="0"/>
              <a:t>evidence of lasting change </a:t>
            </a:r>
            <a:r>
              <a:rPr lang="en-US" altLang="en-US" dirty="0"/>
              <a:t>- did you go back and check that ward trolley after you left that rotation?</a:t>
            </a:r>
            <a:endParaRPr kumimoji="0" lang="en-US" altLang="en-US" b="0" i="0" u="none" strike="noStrike" cap="none" normalizeH="0" baseline="0" dirty="0">
              <a:ln>
                <a:noFill/>
              </a:ln>
              <a:effectLst/>
            </a:endParaRPr>
          </a:p>
          <a:p>
            <a:endParaRPr lang="en-AU" dirty="0"/>
          </a:p>
        </p:txBody>
      </p:sp>
    </p:spTree>
    <p:extLst>
      <p:ext uri="{BB962C8B-B14F-4D97-AF65-F5344CB8AC3E}">
        <p14:creationId xmlns:p14="http://schemas.microsoft.com/office/powerpoint/2010/main" val="28662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19FF66-4F6E-44BE-BBFD-1E3440FBC1C6}"/>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8.</a:t>
            </a:r>
            <a:br>
              <a:rPr lang="en-US" altLang="en-US" sz="3600" dirty="0">
                <a:solidFill>
                  <a:srgbClr val="FFFFFF"/>
                </a:solidFill>
                <a:latin typeface="&amp;quot"/>
              </a:rPr>
            </a:br>
            <a:r>
              <a:rPr lang="en-US" altLang="en-US" sz="3600" dirty="0">
                <a:solidFill>
                  <a:srgbClr val="FFFFFF"/>
                </a:solidFill>
                <a:latin typeface="&amp;quot"/>
              </a:rPr>
              <a:t> </a:t>
            </a:r>
            <a:br>
              <a:rPr lang="en-US" altLang="en-US" sz="3600" dirty="0">
                <a:solidFill>
                  <a:srgbClr val="FFFFFF"/>
                </a:solidFill>
                <a:latin typeface="&amp;quot"/>
              </a:rPr>
            </a:br>
            <a:r>
              <a:rPr lang="en-US" altLang="en-US" sz="3600" b="1" dirty="0">
                <a:solidFill>
                  <a:schemeClr val="tx1"/>
                </a:solidFill>
                <a:latin typeface="&amp;quot"/>
              </a:rPr>
              <a:t>“What is the importance of documentation as a doctor?”</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073A098-63AF-48BC-8140-CBB6294F8433}"/>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dirty="0"/>
              <a:t> For most junior trainee doctors documenting (or dealing with computer information systems) can be 80% of the job on a daily basis.</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Documentation IS important. But </a:t>
            </a:r>
            <a:r>
              <a:rPr lang="en-US" altLang="en-US" b="1" dirty="0"/>
              <a:t>Why</a:t>
            </a:r>
            <a:r>
              <a:rPr lang="en-US" altLang="en-US" dirty="0"/>
              <a:t>?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“Documentation as a doctor is tremendously important and I am going to give you 3 examples of why”</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Then give three good examples, </a:t>
            </a:r>
            <a:r>
              <a:rPr lang="en-US" altLang="en-US" dirty="0" err="1"/>
              <a:t>eg</a:t>
            </a:r>
            <a:r>
              <a:rPr lang="en-US" altLang="en-US" dirty="0"/>
              <a:t>:</a:t>
            </a:r>
          </a:p>
          <a:p>
            <a:pPr marL="0" lvl="0" indent="0" eaLnBrk="0" fontAlgn="base" hangingPunct="0">
              <a:spcBef>
                <a:spcPct val="0"/>
              </a:spcBef>
              <a:spcAft>
                <a:spcPct val="0"/>
              </a:spcAft>
              <a:buNone/>
            </a:pPr>
            <a:endParaRPr lang="en-US" altLang="en-US" dirty="0"/>
          </a:p>
          <a:p>
            <a:pPr marL="749808" lvl="1" indent="-457200" eaLnBrk="0" fontAlgn="base" hangingPunct="0">
              <a:spcBef>
                <a:spcPct val="0"/>
              </a:spcBef>
              <a:spcAft>
                <a:spcPct val="0"/>
              </a:spcAft>
              <a:buFont typeface="+mj-lt"/>
              <a:buAutoNum type="arabicPeriod"/>
            </a:pPr>
            <a:r>
              <a:rPr lang="en-US" altLang="en-US" dirty="0"/>
              <a:t>Facilitation of Continuity of care</a:t>
            </a:r>
          </a:p>
          <a:p>
            <a:pPr marL="749808" lvl="1" indent="-457200" eaLnBrk="0" fontAlgn="base" hangingPunct="0">
              <a:spcBef>
                <a:spcPct val="0"/>
              </a:spcBef>
              <a:spcAft>
                <a:spcPct val="0"/>
              </a:spcAft>
              <a:buFont typeface="+mj-lt"/>
              <a:buAutoNum type="arabicPeriod"/>
            </a:pPr>
            <a:endParaRPr lang="en-US" altLang="en-US" dirty="0"/>
          </a:p>
          <a:p>
            <a:pPr marL="749808" lvl="1" indent="-457200" eaLnBrk="0" fontAlgn="base" hangingPunct="0">
              <a:spcBef>
                <a:spcPct val="0"/>
              </a:spcBef>
              <a:spcAft>
                <a:spcPct val="0"/>
              </a:spcAft>
              <a:buFont typeface="+mj-lt"/>
              <a:buAutoNum type="arabicPeriod"/>
            </a:pPr>
            <a:r>
              <a:rPr kumimoji="0" lang="en-US" altLang="en-US" b="0" i="0" u="none" strike="noStrike" cap="none" normalizeH="0" baseline="0" dirty="0">
                <a:ln>
                  <a:noFill/>
                </a:ln>
                <a:effectLst/>
              </a:rPr>
              <a:t>Patient safety</a:t>
            </a:r>
          </a:p>
          <a:p>
            <a:pPr marL="749808" lvl="1" indent="-457200" eaLnBrk="0" fontAlgn="base" hangingPunct="0">
              <a:spcBef>
                <a:spcPct val="0"/>
              </a:spcBef>
              <a:spcAft>
                <a:spcPct val="0"/>
              </a:spcAft>
              <a:buFont typeface="+mj-lt"/>
              <a:buAutoNum type="arabicPeriod"/>
            </a:pPr>
            <a:endParaRPr kumimoji="0" lang="en-US" altLang="en-US" b="0" i="0" u="none" strike="noStrike" cap="none" normalizeH="0" baseline="0" dirty="0">
              <a:ln>
                <a:noFill/>
              </a:ln>
              <a:effectLst/>
            </a:endParaRPr>
          </a:p>
          <a:p>
            <a:pPr marL="749808" lvl="1" indent="-457200" eaLnBrk="0" fontAlgn="base" hangingPunct="0">
              <a:spcBef>
                <a:spcPct val="0"/>
              </a:spcBef>
              <a:spcAft>
                <a:spcPct val="0"/>
              </a:spcAft>
              <a:buFont typeface="+mj-lt"/>
              <a:buAutoNum type="arabicPeriod"/>
            </a:pPr>
            <a:r>
              <a:rPr kumimoji="0" lang="en-US" altLang="en-US" b="0" i="0" u="none" strike="noStrike" cap="none" normalizeH="0" baseline="0" dirty="0">
                <a:ln>
                  <a:noFill/>
                </a:ln>
                <a:effectLst/>
              </a:rPr>
              <a:t>Medicolegal</a:t>
            </a:r>
          </a:p>
          <a:p>
            <a:endParaRPr lang="en-AU" dirty="0"/>
          </a:p>
        </p:txBody>
      </p:sp>
    </p:spTree>
    <p:extLst>
      <p:ext uri="{BB962C8B-B14F-4D97-AF65-F5344CB8AC3E}">
        <p14:creationId xmlns:p14="http://schemas.microsoft.com/office/powerpoint/2010/main" val="15561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31444A-009F-44B1-B9C0-529E45165C67}"/>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9.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“Describe a situation where there was conflict between yourself and another member of a team?”</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216A731-0967-44ED-8A37-1A917F033107}"/>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dirty="0"/>
              <a:t> The </a:t>
            </a:r>
            <a:r>
              <a:rPr lang="en-US" altLang="en-US" b="1" dirty="0"/>
              <a:t>STAR</a:t>
            </a:r>
            <a:r>
              <a:rPr lang="en-US" altLang="en-US" dirty="0"/>
              <a:t> (Situation, Task, Action, Result) method is your friend.</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Demonstrate that you </a:t>
            </a:r>
            <a:r>
              <a:rPr lang="en-US" altLang="en-US" b="1" dirty="0"/>
              <a:t>managed the conflict </a:t>
            </a:r>
            <a:r>
              <a:rPr lang="en-US" altLang="en-US" dirty="0"/>
              <a:t>to a point where you were at least able to have a </a:t>
            </a:r>
            <a:r>
              <a:rPr lang="en-US" altLang="en-US" b="1" dirty="0"/>
              <a:t>good ongoing working relationship </a:t>
            </a:r>
            <a:r>
              <a:rPr lang="en-US" altLang="en-US" dirty="0"/>
              <a:t>with your colleague.</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Its important to not only describe the situation and the conflict – take the panel through the </a:t>
            </a:r>
            <a:r>
              <a:rPr lang="en-US" altLang="en-US" b="1" dirty="0"/>
              <a:t>steps</a:t>
            </a:r>
            <a:r>
              <a:rPr lang="en-US" altLang="en-US" dirty="0"/>
              <a:t> you took in terms of your </a:t>
            </a:r>
            <a:r>
              <a:rPr lang="en-US" altLang="en-US" b="1" dirty="0"/>
              <a:t>communication</a:t>
            </a:r>
            <a:r>
              <a:rPr lang="en-US" altLang="en-US" dirty="0"/>
              <a:t> and </a:t>
            </a:r>
            <a:r>
              <a:rPr lang="en-US" altLang="en-US" b="1" dirty="0"/>
              <a:t>collaboration</a:t>
            </a:r>
            <a:r>
              <a:rPr lang="en-US" altLang="en-US" dirty="0"/>
              <a:t> to </a:t>
            </a:r>
            <a:r>
              <a:rPr lang="en-US" altLang="en-US" b="1" dirty="0"/>
              <a:t>work with your colleague </a:t>
            </a:r>
            <a:r>
              <a:rPr lang="en-US" altLang="en-US" dirty="0"/>
              <a:t>on the conflict and how you showed </a:t>
            </a:r>
            <a:r>
              <a:rPr lang="en-US" altLang="en-US" b="1" dirty="0"/>
              <a:t>respect</a:t>
            </a:r>
            <a:r>
              <a:rPr lang="en-US" altLang="en-US" dirty="0"/>
              <a:t> to them.</a:t>
            </a:r>
          </a:p>
          <a:p>
            <a:endParaRPr lang="en-AU" dirty="0"/>
          </a:p>
        </p:txBody>
      </p:sp>
    </p:spTree>
    <p:extLst>
      <p:ext uri="{BB962C8B-B14F-4D97-AF65-F5344CB8AC3E}">
        <p14:creationId xmlns:p14="http://schemas.microsoft.com/office/powerpoint/2010/main" val="40009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30 Of The Funniest Job Interview Memes Ever | Bored Panda">
            <a:extLst>
              <a:ext uri="{FF2B5EF4-FFF2-40B4-BE49-F238E27FC236}">
                <a16:creationId xmlns:a16="http://schemas.microsoft.com/office/drawing/2014/main" id="{59AF8A22-72B3-4792-9501-7CDE7D68A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8835" y="905933"/>
            <a:ext cx="4926334"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61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91AD71-7B9C-4C04-89AC-4EB866CFC563}"/>
              </a:ext>
            </a:extLst>
          </p:cNvPr>
          <p:cNvSpPr>
            <a:spLocks noGrp="1"/>
          </p:cNvSpPr>
          <p:nvPr>
            <p:ph type="title"/>
          </p:nvPr>
        </p:nvSpPr>
        <p:spPr>
          <a:xfrm>
            <a:off x="492370" y="605896"/>
            <a:ext cx="3084844" cy="5646208"/>
          </a:xfrm>
        </p:spPr>
        <p:txBody>
          <a:bodyPr anchor="ctr">
            <a:normAutofit fontScale="90000"/>
          </a:bodyPr>
          <a:lstStyle/>
          <a:p>
            <a:r>
              <a:rPr lang="en-US" altLang="en-US" sz="2800" u="sng" dirty="0">
                <a:solidFill>
                  <a:srgbClr val="FFFFFF"/>
                </a:solidFill>
                <a:latin typeface="&amp;quot"/>
              </a:rPr>
              <a:t>Question 10. </a:t>
            </a:r>
            <a:br>
              <a:rPr lang="en-US" altLang="en-US" sz="2800" dirty="0">
                <a:solidFill>
                  <a:srgbClr val="FFFFFF"/>
                </a:solidFill>
                <a:latin typeface="&amp;quot"/>
              </a:rPr>
            </a:br>
            <a:br>
              <a:rPr lang="en-US" altLang="en-US" sz="2800" b="1" dirty="0">
                <a:solidFill>
                  <a:srgbClr val="FFFFFF"/>
                </a:solidFill>
                <a:latin typeface="&amp;quot"/>
              </a:rPr>
            </a:br>
            <a:r>
              <a:rPr lang="en-US" altLang="en-US" sz="2800" b="1" dirty="0">
                <a:solidFill>
                  <a:schemeClr val="tx1"/>
                </a:solidFill>
                <a:latin typeface="&amp;quot"/>
              </a:rPr>
              <a:t>“You are covering the evening shift on obstetrics and </a:t>
            </a:r>
            <a:r>
              <a:rPr lang="en-US" altLang="en-US" sz="2800" b="1" dirty="0" err="1">
                <a:solidFill>
                  <a:schemeClr val="tx1"/>
                </a:solidFill>
                <a:latin typeface="&amp;quot"/>
              </a:rPr>
              <a:t>gynaecology</a:t>
            </a:r>
            <a:r>
              <a:rPr lang="en-US" altLang="en-US" sz="2800" b="1" dirty="0">
                <a:solidFill>
                  <a:schemeClr val="tx1"/>
                </a:solidFill>
                <a:latin typeface="&amp;quot"/>
              </a:rPr>
              <a:t> and a 35 year old female patient who had a caesarian section 2 days ago is now presenting with severe shortness of breath and chest pain. What is your approach?”</a:t>
            </a:r>
            <a:br>
              <a:rPr lang="en-US" altLang="en-US" sz="2800" dirty="0">
                <a:solidFill>
                  <a:srgbClr val="FFFFFF"/>
                </a:solidFill>
                <a:latin typeface="&amp;quot"/>
              </a:rPr>
            </a:br>
            <a:endParaRPr lang="en-AU" sz="28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E711575-1B8A-4527-A854-38CCADE54BA1}"/>
              </a:ext>
            </a:extLst>
          </p:cNvPr>
          <p:cNvSpPr>
            <a:spLocks noGrp="1"/>
          </p:cNvSpPr>
          <p:nvPr>
            <p:ph idx="1"/>
          </p:nvPr>
        </p:nvSpPr>
        <p:spPr>
          <a:xfrm>
            <a:off x="4742016" y="605896"/>
            <a:ext cx="6413663" cy="5646208"/>
          </a:xfrm>
        </p:spPr>
        <p:txBody>
          <a:bodyPr anchor="ctr">
            <a:normAutofit fontScale="92500" lnSpcReduction="20000"/>
          </a:bodyPr>
          <a:lstStyle/>
          <a:p>
            <a:pPr marL="0" lvl="0" indent="0" eaLnBrk="0" fontAlgn="base" hangingPunct="0">
              <a:spcBef>
                <a:spcPct val="0"/>
              </a:spcBef>
              <a:spcAft>
                <a:spcPct val="0"/>
              </a:spcAft>
              <a:buNone/>
            </a:pPr>
            <a:r>
              <a:rPr lang="en-US" altLang="en-US" sz="1600" dirty="0"/>
              <a:t>You can insert here any typical clinical scenario which might happen on the ward where the resident medical officer is called to review.</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ct val="0"/>
              </a:spcAft>
              <a:buNone/>
            </a:pPr>
            <a:r>
              <a:rPr lang="en-US" altLang="en-US" sz="1600" b="1" dirty="0"/>
              <a:t>Chest pain </a:t>
            </a:r>
            <a:r>
              <a:rPr lang="en-US" altLang="en-US" sz="1600" dirty="0"/>
              <a:t>and </a:t>
            </a:r>
            <a:r>
              <a:rPr lang="en-US" altLang="en-US" sz="1600" b="1" dirty="0"/>
              <a:t>other types </a:t>
            </a:r>
            <a:r>
              <a:rPr lang="en-US" altLang="en-US" sz="1600" dirty="0"/>
              <a:t>of </a:t>
            </a:r>
            <a:r>
              <a:rPr lang="en-US" altLang="en-US" sz="1600" b="1" dirty="0"/>
              <a:t>escalating pain </a:t>
            </a:r>
            <a:r>
              <a:rPr lang="en-US" altLang="en-US" sz="1600" dirty="0"/>
              <a:t>are favorite scenarios. </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ct val="0"/>
              </a:spcAft>
              <a:buNone/>
            </a:pPr>
            <a:r>
              <a:rPr lang="en-US" altLang="en-US" sz="1600" dirty="0"/>
              <a:t>Usually the scenario is in </a:t>
            </a:r>
            <a:r>
              <a:rPr lang="en-US" altLang="en-US" sz="1600" b="1" dirty="0"/>
              <a:t>two parts. </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ct val="0"/>
              </a:spcAft>
              <a:buNone/>
            </a:pPr>
            <a:r>
              <a:rPr lang="en-US" altLang="en-US" sz="1600" b="1" dirty="0"/>
              <a:t>Part 1 </a:t>
            </a:r>
            <a:r>
              <a:rPr lang="en-US" altLang="en-US" sz="1600" dirty="0"/>
              <a:t>is usually in the form of the </a:t>
            </a:r>
            <a:r>
              <a:rPr lang="en-US" altLang="en-US" sz="1600" b="1" dirty="0"/>
              <a:t>information</a:t>
            </a:r>
            <a:r>
              <a:rPr lang="en-US" altLang="en-US" sz="1600" dirty="0"/>
              <a:t> you might be given when a member of </a:t>
            </a:r>
            <a:r>
              <a:rPr lang="en-US" altLang="en-US" sz="1600" b="1" dirty="0"/>
              <a:t>nursing staff calls you.</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ct val="0"/>
              </a:spcAft>
              <a:buNone/>
            </a:pPr>
            <a:r>
              <a:rPr lang="en-US" altLang="en-US" sz="1600" b="1" dirty="0"/>
              <a:t>Part 2 </a:t>
            </a:r>
            <a:r>
              <a:rPr lang="en-US" altLang="en-US" sz="1600" dirty="0"/>
              <a:t>is the </a:t>
            </a:r>
            <a:r>
              <a:rPr lang="en-US" altLang="en-US" sz="1600" b="1" dirty="0"/>
              <a:t>examination findings</a:t>
            </a:r>
            <a:r>
              <a:rPr lang="en-US" altLang="en-US" sz="1600" dirty="0"/>
              <a:t>. Generally the examination findings are either of a patient who is </a:t>
            </a:r>
            <a:r>
              <a:rPr lang="en-US" altLang="en-US" sz="1600" b="1" dirty="0"/>
              <a:t>deteriorating</a:t>
            </a:r>
            <a:r>
              <a:rPr lang="en-US" altLang="en-US" sz="1600" dirty="0"/>
              <a:t> or already in need of an </a:t>
            </a:r>
            <a:r>
              <a:rPr lang="en-US" altLang="en-US" sz="1600" b="1" dirty="0"/>
              <a:t>emergency response</a:t>
            </a:r>
            <a:r>
              <a:rPr lang="en-US" altLang="en-US" sz="1600" dirty="0"/>
              <a:t>.</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ct val="0"/>
              </a:spcAft>
              <a:buNone/>
            </a:pPr>
            <a:r>
              <a:rPr lang="en-US" altLang="en-US" sz="1600" dirty="0"/>
              <a:t>So the key aspects of responding to these questions are </a:t>
            </a:r>
            <a:r>
              <a:rPr lang="en-US" altLang="en-US" sz="1600" b="1" dirty="0"/>
              <a:t>not to give a textbook</a:t>
            </a:r>
            <a:r>
              <a:rPr lang="en-US" altLang="en-US" sz="1600" dirty="0"/>
              <a:t> </a:t>
            </a:r>
            <a:r>
              <a:rPr lang="en-US" altLang="en-US" sz="1600" b="1" dirty="0"/>
              <a:t>answer</a:t>
            </a:r>
            <a:r>
              <a:rPr lang="en-US" altLang="en-US" sz="1600" dirty="0"/>
              <a:t> to the clinical problem but to </a:t>
            </a:r>
            <a:r>
              <a:rPr lang="en-US" altLang="en-US" sz="1600" b="1" dirty="0"/>
              <a:t>frame it </a:t>
            </a:r>
            <a:r>
              <a:rPr lang="en-US" altLang="en-US" sz="1600" dirty="0"/>
              <a:t>in terms of your role as a </a:t>
            </a:r>
            <a:r>
              <a:rPr lang="en-US" altLang="en-US" sz="1600" b="1" dirty="0"/>
              <a:t>very junior member of staff. </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ct val="0"/>
              </a:spcAft>
              <a:buNone/>
            </a:pPr>
            <a:r>
              <a:rPr lang="en-US" altLang="en-US" sz="1600" dirty="0"/>
              <a:t>You need to </a:t>
            </a:r>
            <a:r>
              <a:rPr lang="en-US" altLang="en-US" sz="1600" b="1" dirty="0"/>
              <a:t>spell it out </a:t>
            </a:r>
            <a:r>
              <a:rPr lang="en-US" altLang="en-US" sz="1600" dirty="0"/>
              <a:t>to the panel – don’t assume anything.</a:t>
            </a:r>
          </a:p>
          <a:p>
            <a:pPr marL="0" lvl="0" indent="0" eaLnBrk="0" fontAlgn="base" hangingPunct="0">
              <a:spcBef>
                <a:spcPct val="0"/>
              </a:spcBef>
              <a:spcAft>
                <a:spcPct val="0"/>
              </a:spcAft>
              <a:buNone/>
            </a:pPr>
            <a:endParaRPr lang="en-US" altLang="en-US" sz="1600" dirty="0"/>
          </a:p>
          <a:p>
            <a:pPr marL="0" lvl="0" indent="0" eaLnBrk="0" fontAlgn="base" hangingPunct="0">
              <a:spcBef>
                <a:spcPct val="0"/>
              </a:spcBef>
              <a:spcAft>
                <a:spcPts val="600"/>
              </a:spcAft>
              <a:buNone/>
            </a:pPr>
            <a:r>
              <a:rPr lang="en-US" altLang="en-US" sz="1600" u="sng" dirty="0"/>
              <a:t>An example strategy:</a:t>
            </a:r>
          </a:p>
          <a:p>
            <a:pPr marL="0" lvl="0" indent="0" eaLnBrk="0" fontAlgn="base" hangingPunct="0">
              <a:spcBef>
                <a:spcPct val="0"/>
              </a:spcBef>
              <a:spcAft>
                <a:spcPts val="600"/>
              </a:spcAft>
              <a:buNone/>
            </a:pPr>
            <a:endParaRPr lang="en-US" altLang="en-US" sz="1600" dirty="0"/>
          </a:p>
          <a:p>
            <a:pPr marL="292608" lvl="1" indent="0" eaLnBrk="0" fontAlgn="base" hangingPunct="0">
              <a:spcBef>
                <a:spcPct val="0"/>
              </a:spcBef>
              <a:spcAft>
                <a:spcPts val="600"/>
              </a:spcAft>
              <a:buFontTx/>
              <a:buAutoNum type="arabicPeriod"/>
            </a:pPr>
            <a:r>
              <a:rPr lang="en-US" altLang="en-US" sz="1400" dirty="0"/>
              <a:t> You would prioritize the call – Go Straight Away.</a:t>
            </a:r>
          </a:p>
          <a:p>
            <a:pPr marL="292608" lvl="1" indent="0" eaLnBrk="0" fontAlgn="base" hangingPunct="0">
              <a:spcBef>
                <a:spcPct val="0"/>
              </a:spcBef>
              <a:spcAft>
                <a:spcPts val="600"/>
              </a:spcAft>
              <a:buFontTx/>
              <a:buAutoNum type="arabicPeriod" startAt="2"/>
            </a:pPr>
            <a:r>
              <a:rPr lang="en-US" altLang="en-US" sz="1400" dirty="0"/>
              <a:t> You would ask for vital signs over the phone.</a:t>
            </a:r>
          </a:p>
          <a:p>
            <a:pPr marL="292608" lvl="1" indent="0" eaLnBrk="0" fontAlgn="base" hangingPunct="0">
              <a:spcBef>
                <a:spcPct val="0"/>
              </a:spcBef>
              <a:spcAft>
                <a:spcPts val="600"/>
              </a:spcAft>
              <a:buFontTx/>
              <a:buAutoNum type="arabicPeriod" startAt="3"/>
            </a:pPr>
            <a:r>
              <a:rPr lang="en-US" altLang="en-US" sz="1400" dirty="0"/>
              <a:t> You would ask the nurse to call an emergency response. If the vitals warranted it.</a:t>
            </a:r>
          </a:p>
          <a:p>
            <a:pPr marL="292608" lvl="1" indent="0" eaLnBrk="0" fontAlgn="base" hangingPunct="0">
              <a:spcBef>
                <a:spcPct val="0"/>
              </a:spcBef>
              <a:spcAft>
                <a:spcPts val="600"/>
              </a:spcAft>
              <a:buFontTx/>
              <a:buAutoNum type="arabicPeriod" startAt="4"/>
            </a:pPr>
            <a:r>
              <a:rPr lang="en-US" altLang="en-US" sz="1400" dirty="0"/>
              <a:t> You would ask the nurse to stay with you to help.</a:t>
            </a:r>
          </a:p>
          <a:p>
            <a:pPr marL="292608" lvl="1" indent="0" eaLnBrk="0" fontAlgn="base" hangingPunct="0">
              <a:spcBef>
                <a:spcPct val="0"/>
              </a:spcBef>
              <a:spcAft>
                <a:spcPts val="600"/>
              </a:spcAft>
              <a:buFontTx/>
              <a:buAutoNum type="arabicPeriod" startAt="5"/>
            </a:pPr>
            <a:r>
              <a:rPr lang="en-US" altLang="en-US" sz="1400" dirty="0"/>
              <a:t> You would have in the back of your mind “What could be the worst case scenario here?” for example a pulmonary embolus.</a:t>
            </a:r>
          </a:p>
          <a:p>
            <a:pPr marL="292608" lvl="1" indent="0" eaLnBrk="0" fontAlgn="base" hangingPunct="0">
              <a:spcBef>
                <a:spcPct val="0"/>
              </a:spcBef>
              <a:spcAft>
                <a:spcPts val="600"/>
              </a:spcAft>
              <a:buFontTx/>
              <a:buAutoNum type="arabicPeriod" startAt="6"/>
            </a:pPr>
            <a:r>
              <a:rPr lang="en-US" altLang="en-US" sz="1400" dirty="0"/>
              <a:t> You would take a focused history and examine the patient.</a:t>
            </a:r>
          </a:p>
          <a:p>
            <a:pPr marL="292608" lvl="1" indent="0" eaLnBrk="0" fontAlgn="base" hangingPunct="0">
              <a:spcBef>
                <a:spcPct val="0"/>
              </a:spcBef>
              <a:spcAft>
                <a:spcPts val="600"/>
              </a:spcAft>
              <a:buFontTx/>
              <a:buAutoNum type="arabicPeriod" startAt="7"/>
            </a:pPr>
            <a:r>
              <a:rPr lang="en-US" altLang="en-US" sz="1400" dirty="0"/>
              <a:t> You would have a low threshold for calling a senior colleague and/or an emergency response.</a:t>
            </a:r>
          </a:p>
          <a:p>
            <a:endParaRPr lang="en-AU" sz="1600" dirty="0"/>
          </a:p>
        </p:txBody>
      </p:sp>
    </p:spTree>
    <p:extLst>
      <p:ext uri="{BB962C8B-B14F-4D97-AF65-F5344CB8AC3E}">
        <p14:creationId xmlns:p14="http://schemas.microsoft.com/office/powerpoint/2010/main" val="312759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21" end="2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Clinical Questions</a:t>
            </a:r>
          </a:p>
        </p:txBody>
      </p:sp>
      <p:sp>
        <p:nvSpPr>
          <p:cNvPr id="3" name="Content Placeholder 2"/>
          <p:cNvSpPr>
            <a:spLocks noGrp="1"/>
          </p:cNvSpPr>
          <p:nvPr>
            <p:ph idx="1"/>
          </p:nvPr>
        </p:nvSpPr>
        <p:spPr>
          <a:xfrm>
            <a:off x="1451579" y="1937857"/>
            <a:ext cx="9603275" cy="4026715"/>
          </a:xfrm>
        </p:spPr>
        <p:txBody>
          <a:bodyPr>
            <a:normAutofit fontScale="92500" lnSpcReduction="10000"/>
          </a:bodyPr>
          <a:lstStyle/>
          <a:p>
            <a:r>
              <a:rPr lang="en-AU" dirty="0"/>
              <a:t>Take a pause. Think where question might go. </a:t>
            </a:r>
          </a:p>
          <a:p>
            <a:endParaRPr lang="en-AU" dirty="0"/>
          </a:p>
          <a:p>
            <a:r>
              <a:rPr lang="en-AU" dirty="0"/>
              <a:t>Calm</a:t>
            </a:r>
          </a:p>
          <a:p>
            <a:r>
              <a:rPr lang="en-AU" dirty="0"/>
              <a:t>Smooth</a:t>
            </a:r>
          </a:p>
          <a:p>
            <a:r>
              <a:rPr lang="en-AU" dirty="0"/>
              <a:t>Dynamic Conservatism</a:t>
            </a:r>
          </a:p>
          <a:p>
            <a:endParaRPr lang="en-AU" dirty="0"/>
          </a:p>
          <a:p>
            <a:r>
              <a:rPr lang="en-AU" dirty="0"/>
              <a:t>Patient focussed. </a:t>
            </a:r>
          </a:p>
          <a:p>
            <a:r>
              <a:rPr lang="en-AU" dirty="0"/>
              <a:t>Responsibilities!!</a:t>
            </a:r>
          </a:p>
          <a:p>
            <a:endParaRPr lang="en-AU" dirty="0"/>
          </a:p>
          <a:p>
            <a:r>
              <a:rPr lang="en-AU" dirty="0"/>
              <a:t>Opportunities for education, protocol review, QI activities. </a:t>
            </a:r>
          </a:p>
        </p:txBody>
      </p:sp>
    </p:spTree>
    <p:extLst>
      <p:ext uri="{BB962C8B-B14F-4D97-AF65-F5344CB8AC3E}">
        <p14:creationId xmlns:p14="http://schemas.microsoft.com/office/powerpoint/2010/main" val="3818866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996783-B1EA-4831-93E6-0B1A034017CF}"/>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11.</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“Describe a situation where you displayed effective communication skills?”</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391EA56-5A3A-4364-881D-9C55A2A858CC}"/>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dirty="0"/>
              <a:t> This is similar to the conflict question.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It is perfectly okay to use the same example to answer more than one question.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Other typical situations to think about for this question, include: </a:t>
            </a:r>
          </a:p>
          <a:p>
            <a:pPr marL="457200" lvl="0" indent="-457200" eaLnBrk="0" fontAlgn="base" hangingPunct="0">
              <a:spcBef>
                <a:spcPct val="0"/>
              </a:spcBef>
              <a:spcAft>
                <a:spcPct val="0"/>
              </a:spcAft>
              <a:buFont typeface="+mj-lt"/>
              <a:buAutoNum type="arabicPeriod"/>
            </a:pPr>
            <a:r>
              <a:rPr lang="en-US" altLang="en-US" dirty="0"/>
              <a:t>Complex patients </a:t>
            </a:r>
          </a:p>
          <a:p>
            <a:pPr marL="457200" lvl="0" indent="-457200" eaLnBrk="0" fontAlgn="base" hangingPunct="0">
              <a:spcBef>
                <a:spcPct val="0"/>
              </a:spcBef>
              <a:spcAft>
                <a:spcPct val="0"/>
              </a:spcAft>
              <a:buFont typeface="+mj-lt"/>
              <a:buAutoNum type="arabicPeriod"/>
            </a:pPr>
            <a:r>
              <a:rPr lang="en-US" altLang="en-US" dirty="0"/>
              <a:t>Patients and families with communication challenges </a:t>
            </a:r>
          </a:p>
          <a:p>
            <a:pPr marL="457200" lvl="0" indent="-457200" eaLnBrk="0" fontAlgn="base" hangingPunct="0">
              <a:spcBef>
                <a:spcPct val="0"/>
              </a:spcBef>
              <a:spcAft>
                <a:spcPct val="0"/>
              </a:spcAft>
              <a:buFont typeface="+mj-lt"/>
              <a:buAutoNum type="arabicPeriod"/>
            </a:pPr>
            <a:r>
              <a:rPr lang="en-US" altLang="en-US" dirty="0"/>
              <a:t>Patients and families who are upset with their care</a:t>
            </a:r>
            <a:endParaRPr kumimoji="0" lang="en-US" altLang="en-US" b="0" i="0" u="none" strike="noStrike" cap="none" normalizeH="0" baseline="0" dirty="0">
              <a:ln>
                <a:noFill/>
              </a:ln>
              <a:effectLst/>
            </a:endParaRPr>
          </a:p>
          <a:p>
            <a:endParaRPr lang="en-AU" dirty="0"/>
          </a:p>
        </p:txBody>
      </p:sp>
    </p:spTree>
    <p:extLst>
      <p:ext uri="{BB962C8B-B14F-4D97-AF65-F5344CB8AC3E}">
        <p14:creationId xmlns:p14="http://schemas.microsoft.com/office/powerpoint/2010/main" val="843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28EAA3-F99E-4DE7-92CB-037B69CD954F}"/>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12. </a:t>
            </a:r>
            <a:br>
              <a:rPr lang="en-US" altLang="en-US" sz="3600"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“What qualities should a resident medical officer posses? Which ones do you have and which ones do you lack?”</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87958EE-7B9F-485A-BC94-CE4CEDDCABF6}"/>
              </a:ext>
            </a:extLst>
          </p:cNvPr>
          <p:cNvSpPr>
            <a:spLocks noGrp="1"/>
          </p:cNvSpPr>
          <p:nvPr>
            <p:ph idx="1"/>
          </p:nvPr>
        </p:nvSpPr>
        <p:spPr>
          <a:xfrm>
            <a:off x="4742016" y="605896"/>
            <a:ext cx="6413663" cy="5646208"/>
          </a:xfrm>
        </p:spPr>
        <p:txBody>
          <a:bodyPr anchor="ctr">
            <a:normAutofit fontScale="92500" lnSpcReduction="20000"/>
          </a:bodyPr>
          <a:lstStyle/>
          <a:p>
            <a:pPr lvl="0" eaLnBrk="0" fontAlgn="base" hangingPunct="0">
              <a:spcBef>
                <a:spcPct val="0"/>
              </a:spcBef>
              <a:spcAft>
                <a:spcPct val="0"/>
              </a:spcAft>
              <a:buFont typeface="Wingdings" panose="05000000000000000000" pitchFamily="2" charset="2"/>
              <a:buChar char="v"/>
            </a:pPr>
            <a:endParaRPr kumimoji="0" lang="en-US" altLang="en-US" sz="1400" b="0" i="0" u="none" strike="noStrike" cap="none" normalizeH="0" baseline="0" dirty="0">
              <a:ln>
                <a:noFill/>
              </a:ln>
              <a:effectLst/>
            </a:endParaRPr>
          </a:p>
          <a:p>
            <a:pPr lvl="0" eaLnBrk="0" fontAlgn="base" hangingPunct="0">
              <a:spcBef>
                <a:spcPct val="0"/>
              </a:spcBef>
              <a:spcAft>
                <a:spcPct val="0"/>
              </a:spcAft>
              <a:buFont typeface="Wingdings" panose="05000000000000000000" pitchFamily="2" charset="2"/>
              <a:buChar char="v"/>
            </a:pPr>
            <a:r>
              <a:rPr lang="en-US" altLang="en-US" sz="1400" dirty="0"/>
              <a:t>This is a variation of the strengths and weaknesses question.</a:t>
            </a:r>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r>
              <a:rPr lang="en-US" altLang="en-US" sz="1400" dirty="0"/>
              <a:t>The </a:t>
            </a:r>
            <a:r>
              <a:rPr lang="en-US" altLang="en-US" sz="1400" b="1" dirty="0"/>
              <a:t>position description</a:t>
            </a:r>
            <a:r>
              <a:rPr lang="en-US" altLang="en-US" sz="1400" dirty="0"/>
              <a:t>, in particular the </a:t>
            </a:r>
            <a:r>
              <a:rPr lang="en-US" altLang="en-US" sz="1400" b="1" dirty="0"/>
              <a:t>role statement </a:t>
            </a:r>
            <a:r>
              <a:rPr lang="en-US" altLang="en-US" sz="1400" dirty="0"/>
              <a:t>and the </a:t>
            </a:r>
            <a:r>
              <a:rPr lang="en-US" altLang="en-US" sz="1400" b="1" dirty="0"/>
              <a:t>selection criteria </a:t>
            </a:r>
            <a:r>
              <a:rPr lang="en-US" altLang="en-US" sz="1400" dirty="0"/>
              <a:t>delineate these expectations.</a:t>
            </a:r>
          </a:p>
          <a:p>
            <a:pPr lvl="0" eaLnBrk="0" fontAlgn="base" hangingPunct="0">
              <a:spcBef>
                <a:spcPct val="0"/>
              </a:spcBef>
              <a:spcAft>
                <a:spcPct val="0"/>
              </a:spcAft>
              <a:buFont typeface="Wingdings" panose="05000000000000000000" pitchFamily="2" charset="2"/>
              <a:buChar char="v"/>
            </a:pPr>
            <a:endParaRPr lang="en-US" altLang="en-US" sz="1400" dirty="0"/>
          </a:p>
          <a:p>
            <a:pPr marL="0" lvl="0" indent="0" eaLnBrk="0" fontAlgn="base" hangingPunct="0">
              <a:spcBef>
                <a:spcPct val="0"/>
              </a:spcBef>
              <a:spcAft>
                <a:spcPct val="0"/>
              </a:spcAft>
              <a:buNone/>
            </a:pPr>
            <a:r>
              <a:rPr lang="en-US" altLang="en-US" sz="1400" u="sng" dirty="0"/>
              <a:t>You might start by saying something like:</a:t>
            </a:r>
          </a:p>
          <a:p>
            <a:pPr lvl="0" eaLnBrk="0" fontAlgn="base" hangingPunct="0">
              <a:spcBef>
                <a:spcPct val="0"/>
              </a:spcBef>
              <a:spcAft>
                <a:spcPct val="0"/>
              </a:spcAft>
              <a:buFont typeface="Wingdings" panose="05000000000000000000" pitchFamily="2" charset="2"/>
              <a:buChar char="v"/>
            </a:pPr>
            <a:endParaRPr lang="en-US" altLang="en-US" sz="1400" dirty="0"/>
          </a:p>
          <a:p>
            <a:pPr lvl="1" eaLnBrk="0" fontAlgn="base" hangingPunct="0">
              <a:spcBef>
                <a:spcPct val="0"/>
              </a:spcBef>
              <a:spcAft>
                <a:spcPct val="0"/>
              </a:spcAft>
              <a:buFont typeface="Wingdings" panose="05000000000000000000" pitchFamily="2" charset="2"/>
              <a:buChar char="v"/>
            </a:pPr>
            <a:r>
              <a:rPr lang="en-US" altLang="en-US" sz="1200" dirty="0"/>
              <a:t>“Well I understand from reading the position description that the key roles and capabilities are as such…”</a:t>
            </a:r>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r>
              <a:rPr lang="en-US" altLang="en-US" sz="1400" dirty="0"/>
              <a:t>This shows you have done your research and you are willing to align your opinions with the panel's views of what a good resident medical officer is.</a:t>
            </a:r>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r>
              <a:rPr lang="en-US" altLang="en-US" sz="1400" dirty="0"/>
              <a:t>You can then go on to highlight the qualities that an individual might need to meet these criteria and match them to your own.</a:t>
            </a:r>
          </a:p>
          <a:p>
            <a:pPr lvl="0" eaLnBrk="0" fontAlgn="base" hangingPunct="0">
              <a:spcBef>
                <a:spcPct val="0"/>
              </a:spcBef>
              <a:spcAft>
                <a:spcPct val="0"/>
              </a:spcAft>
              <a:buFont typeface="Wingdings" panose="05000000000000000000" pitchFamily="2" charset="2"/>
              <a:buChar char="v"/>
            </a:pPr>
            <a:endParaRPr lang="en-US" altLang="en-US" sz="1400" dirty="0"/>
          </a:p>
          <a:p>
            <a:pPr marL="0" lvl="0" indent="0" eaLnBrk="0" fontAlgn="base" hangingPunct="0">
              <a:spcBef>
                <a:spcPct val="0"/>
              </a:spcBef>
              <a:spcAft>
                <a:spcPct val="0"/>
              </a:spcAft>
              <a:buNone/>
            </a:pPr>
            <a:r>
              <a:rPr lang="en-US" altLang="en-US" sz="1400" u="sng" dirty="0"/>
              <a:t>For Example:</a:t>
            </a:r>
          </a:p>
          <a:p>
            <a:pPr lvl="0" eaLnBrk="0" fontAlgn="base" hangingPunct="0">
              <a:spcBef>
                <a:spcPct val="0"/>
              </a:spcBef>
              <a:spcAft>
                <a:spcPct val="0"/>
              </a:spcAft>
              <a:buFont typeface="Wingdings" panose="05000000000000000000" pitchFamily="2" charset="2"/>
              <a:buChar char="v"/>
            </a:pPr>
            <a:endParaRPr lang="en-US" altLang="en-US" sz="1400" dirty="0"/>
          </a:p>
          <a:p>
            <a:pPr lvl="1" eaLnBrk="0" fontAlgn="base" hangingPunct="0">
              <a:spcBef>
                <a:spcPct val="0"/>
              </a:spcBef>
              <a:spcAft>
                <a:spcPct val="0"/>
              </a:spcAft>
              <a:buFont typeface="Wingdings" panose="05000000000000000000" pitchFamily="2" charset="2"/>
              <a:buChar char="v"/>
            </a:pPr>
            <a:r>
              <a:rPr lang="en-US" altLang="en-US" sz="1200" dirty="0"/>
              <a:t>Ability to work under pressure is often a selection criteria so you could talk about how this requires a quality of being calm in a crisis and being able to juggle a number of tasks.</a:t>
            </a:r>
          </a:p>
          <a:p>
            <a:pPr lvl="0" eaLnBrk="0" fontAlgn="base" hangingPunct="0">
              <a:spcBef>
                <a:spcPct val="0"/>
              </a:spcBef>
              <a:spcAft>
                <a:spcPct val="0"/>
              </a:spcAft>
              <a:buFont typeface="Wingdings" panose="05000000000000000000" pitchFamily="2" charset="2"/>
              <a:buChar char="v"/>
            </a:pPr>
            <a:endParaRPr kumimoji="0" lang="en-US" altLang="en-US" sz="1400" b="0" i="0" u="none" strike="noStrike" cap="none" normalizeH="0" baseline="0" dirty="0">
              <a:ln>
                <a:noFill/>
              </a:ln>
              <a:effectLst/>
            </a:endParaRPr>
          </a:p>
          <a:p>
            <a:pPr marL="0" lvl="0" indent="0" eaLnBrk="0" fontAlgn="base" hangingPunct="0">
              <a:spcBef>
                <a:spcPct val="0"/>
              </a:spcBef>
              <a:spcAft>
                <a:spcPct val="0"/>
              </a:spcAft>
              <a:buNone/>
            </a:pPr>
            <a:r>
              <a:rPr kumimoji="0" lang="en-US" altLang="en-US" sz="1400" b="1" i="0" u="sng" strike="noStrike" cap="none" normalizeH="0" baseline="0" dirty="0">
                <a:ln>
                  <a:noFill/>
                </a:ln>
                <a:effectLst/>
              </a:rPr>
              <a:t>How To Talk About Your Weaknesses:</a:t>
            </a:r>
          </a:p>
          <a:p>
            <a:pPr lvl="0" eaLnBrk="0" fontAlgn="base" hangingPunct="0">
              <a:spcBef>
                <a:spcPct val="0"/>
              </a:spcBef>
              <a:spcAft>
                <a:spcPct val="0"/>
              </a:spcAft>
              <a:buFont typeface="Wingdings" panose="05000000000000000000" pitchFamily="2" charset="2"/>
              <a:buChar char="v"/>
            </a:pPr>
            <a:endParaRPr kumimoji="0" lang="en-US" altLang="en-US" sz="1400" b="0" i="0" u="none" strike="noStrike" cap="none" normalizeH="0" baseline="0" dirty="0">
              <a:ln>
                <a:noFill/>
              </a:ln>
              <a:effectLst/>
            </a:endParaRPr>
          </a:p>
          <a:p>
            <a:pPr lvl="0" eaLnBrk="0" fontAlgn="base" hangingPunct="0">
              <a:spcBef>
                <a:spcPct val="0"/>
              </a:spcBef>
              <a:spcAft>
                <a:spcPct val="0"/>
              </a:spcAft>
              <a:buFont typeface="Wingdings" panose="05000000000000000000" pitchFamily="2" charset="2"/>
              <a:buChar char="v"/>
            </a:pPr>
            <a:r>
              <a:rPr lang="en-US" altLang="en-US" sz="1400" dirty="0"/>
              <a:t>Basically you should not choose to talk about something that is a big weakness that you have chosen to do nothing about.</a:t>
            </a:r>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r>
              <a:rPr lang="en-US" altLang="en-US" sz="1400" dirty="0"/>
              <a:t>You should also not choose the weakness that everyone picks. e.g. “I'm a perfectionist” or “I can work too hard.”</a:t>
            </a:r>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r>
              <a:rPr lang="en-US" altLang="en-US" sz="1400" b="1" dirty="0"/>
              <a:t>Ideally you should pick something that you have identified that you are not so strong and have been working on.</a:t>
            </a:r>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endParaRPr lang="en-US" altLang="en-US" sz="1400" dirty="0"/>
          </a:p>
          <a:p>
            <a:pPr lvl="0" eaLnBrk="0" fontAlgn="base" hangingPunct="0">
              <a:spcBef>
                <a:spcPct val="0"/>
              </a:spcBef>
              <a:spcAft>
                <a:spcPct val="0"/>
              </a:spcAft>
              <a:buFont typeface="Wingdings" panose="05000000000000000000" pitchFamily="2" charset="2"/>
              <a:buChar char="v"/>
            </a:pPr>
            <a:r>
              <a:rPr lang="en-US" altLang="en-US" sz="1400" dirty="0"/>
              <a:t>For example, maybe you struggle with reading articles/journals and you know that this is important for the exams. So - you have joined a study group where other members are better readers and you are challenging yourself and keeping yourself accountable that way.</a:t>
            </a:r>
          </a:p>
          <a:p>
            <a:pPr marL="0" lvl="0" indent="0" eaLnBrk="0" fontAlgn="base" hangingPunct="0">
              <a:spcBef>
                <a:spcPct val="0"/>
              </a:spcBef>
              <a:spcAft>
                <a:spcPct val="0"/>
              </a:spcAft>
              <a:buNone/>
            </a:pPr>
            <a:endParaRPr kumimoji="0" lang="en-US" altLang="en-US" sz="1400" b="0" i="0" u="none" strike="noStrike" cap="none" normalizeH="0" baseline="0" dirty="0">
              <a:ln>
                <a:noFill/>
              </a:ln>
              <a:effectLst/>
              <a:latin typeface="&amp;quot"/>
            </a:endParaRPr>
          </a:p>
          <a:p>
            <a:endParaRPr lang="en-AU" sz="1400" dirty="0"/>
          </a:p>
        </p:txBody>
      </p:sp>
    </p:spTree>
    <p:extLst>
      <p:ext uri="{BB962C8B-B14F-4D97-AF65-F5344CB8AC3E}">
        <p14:creationId xmlns:p14="http://schemas.microsoft.com/office/powerpoint/2010/main" val="12278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27"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E7AAF6-55A0-4A2D-B87E-76524C15BA4D}"/>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13. </a:t>
            </a:r>
            <a:br>
              <a:rPr lang="en-US" altLang="en-US" sz="3600" u="sng"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Describe a situation where you displayed teamwork.</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4164E88-27C5-4844-80A8-A2349C6A0AD8}"/>
              </a:ext>
            </a:extLst>
          </p:cNvPr>
          <p:cNvSpPr>
            <a:spLocks noGrp="1"/>
          </p:cNvSpPr>
          <p:nvPr>
            <p:ph idx="1"/>
          </p:nvPr>
        </p:nvSpPr>
        <p:spPr>
          <a:xfrm>
            <a:off x="4742016" y="605896"/>
            <a:ext cx="6413663" cy="564620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dirty="0">
                <a:latin typeface="Georgia" panose="02040502050405020303" pitchFamily="18" charset="0"/>
              </a:rPr>
              <a:t> </a:t>
            </a:r>
            <a:r>
              <a:rPr lang="en-US" altLang="en-US" dirty="0"/>
              <a:t>Great examples here are situations where you noticed your colleague was struggling.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Perhaps they had a bigger caseload than you and you stepped in?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Others might include helping to onboard a new doctor to the team.</a:t>
            </a:r>
            <a:endParaRPr kumimoji="0" lang="en-US" altLang="en-US" b="0" i="0" u="none" strike="noStrike" cap="none" normalizeH="0" baseline="0" dirty="0">
              <a:ln>
                <a:noFill/>
              </a:ln>
              <a:effectLst/>
            </a:endParaRPr>
          </a:p>
          <a:p>
            <a:endParaRPr lang="en-AU" dirty="0"/>
          </a:p>
        </p:txBody>
      </p:sp>
    </p:spTree>
    <p:extLst>
      <p:ext uri="{BB962C8B-B14F-4D97-AF65-F5344CB8AC3E}">
        <p14:creationId xmlns:p14="http://schemas.microsoft.com/office/powerpoint/2010/main" val="36225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doctors do badly?</a:t>
            </a:r>
          </a:p>
        </p:txBody>
      </p:sp>
      <p:sp>
        <p:nvSpPr>
          <p:cNvPr id="3" name="Content Placeholder 2"/>
          <p:cNvSpPr>
            <a:spLocks noGrp="1"/>
          </p:cNvSpPr>
          <p:nvPr>
            <p:ph idx="1"/>
          </p:nvPr>
        </p:nvSpPr>
        <p:spPr>
          <a:xfrm>
            <a:off x="1451579" y="2015732"/>
            <a:ext cx="9603275" cy="3823006"/>
          </a:xfrm>
        </p:spPr>
        <p:txBody>
          <a:bodyPr>
            <a:normAutofit/>
          </a:bodyPr>
          <a:lstStyle/>
          <a:p>
            <a:r>
              <a:rPr lang="en-AU" dirty="0"/>
              <a:t>Follow instructions!</a:t>
            </a:r>
          </a:p>
          <a:p>
            <a:r>
              <a:rPr lang="en-AU" dirty="0"/>
              <a:t>Sell themselves</a:t>
            </a:r>
          </a:p>
          <a:p>
            <a:pPr lvl="1"/>
            <a:r>
              <a:rPr lang="en-AU" dirty="0"/>
              <a:t>Long list of jobs / rotations</a:t>
            </a:r>
          </a:p>
          <a:p>
            <a:pPr lvl="1"/>
            <a:r>
              <a:rPr lang="en-AU" dirty="0"/>
              <a:t>Long list of procedural competencies</a:t>
            </a:r>
          </a:p>
          <a:p>
            <a:pPr lvl="1"/>
            <a:r>
              <a:rPr lang="en-AU" dirty="0"/>
              <a:t>Little that describes the person. </a:t>
            </a:r>
          </a:p>
          <a:p>
            <a:r>
              <a:rPr lang="en-AU" dirty="0"/>
              <a:t>Prepare / Research / Ask??</a:t>
            </a:r>
          </a:p>
          <a:p>
            <a:r>
              <a:rPr lang="en-AU" dirty="0"/>
              <a:t>Comprehensive submission, on time!</a:t>
            </a:r>
          </a:p>
        </p:txBody>
      </p:sp>
    </p:spTree>
    <p:extLst>
      <p:ext uri="{BB962C8B-B14F-4D97-AF65-F5344CB8AC3E}">
        <p14:creationId xmlns:p14="http://schemas.microsoft.com/office/powerpoint/2010/main" val="1542932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ob-Interview-Memes">
            <a:extLst>
              <a:ext uri="{FF2B5EF4-FFF2-40B4-BE49-F238E27FC236}">
                <a16:creationId xmlns:a16="http://schemas.microsoft.com/office/drawing/2014/main" id="{58074E62-E5DB-43D5-93CD-1455A5B1EF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0174" y="905933"/>
            <a:ext cx="2683655"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94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91A9C9-BCEF-4ECA-80EA-FD5BE239421C}"/>
              </a:ext>
            </a:extLst>
          </p:cNvPr>
          <p:cNvSpPr>
            <a:spLocks noGrp="1"/>
          </p:cNvSpPr>
          <p:nvPr>
            <p:ph type="title"/>
          </p:nvPr>
        </p:nvSpPr>
        <p:spPr>
          <a:xfrm>
            <a:off x="492370" y="605896"/>
            <a:ext cx="3084844" cy="5646208"/>
          </a:xfrm>
        </p:spPr>
        <p:txBody>
          <a:bodyPr anchor="ctr">
            <a:normAutofit/>
          </a:bodyPr>
          <a:lstStyle/>
          <a:p>
            <a:r>
              <a:rPr lang="en-US" altLang="en-US" sz="3100" u="sng" dirty="0">
                <a:solidFill>
                  <a:srgbClr val="FFFFFF"/>
                </a:solidFill>
                <a:latin typeface="&amp;quot"/>
              </a:rPr>
              <a:t>Question 14. </a:t>
            </a:r>
            <a:br>
              <a:rPr lang="en-US" altLang="en-US" sz="3100" u="sng" dirty="0">
                <a:solidFill>
                  <a:srgbClr val="FFFFFF"/>
                </a:solidFill>
                <a:latin typeface="&amp;quot"/>
              </a:rPr>
            </a:br>
            <a:br>
              <a:rPr lang="en-US" altLang="en-US" sz="3100" dirty="0">
                <a:solidFill>
                  <a:srgbClr val="FFFFFF"/>
                </a:solidFill>
                <a:latin typeface="&amp;quot"/>
              </a:rPr>
            </a:br>
            <a:r>
              <a:rPr lang="en-US" altLang="en-US" sz="3100" b="1" dirty="0">
                <a:solidFill>
                  <a:schemeClr val="tx1"/>
                </a:solidFill>
                <a:latin typeface="&amp;quot"/>
              </a:rPr>
              <a:t>“You are called by nursing staff and are told that some antibiotics were given to a patient that were actually supposed to be given for another patient, what do you do?”</a:t>
            </a:r>
            <a:endParaRPr lang="en-AU" sz="31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84997E0-F3C9-444D-8D67-68807770307C}"/>
              </a:ext>
            </a:extLst>
          </p:cNvPr>
          <p:cNvSpPr>
            <a:spLocks noGrp="1"/>
          </p:cNvSpPr>
          <p:nvPr>
            <p:ph idx="1"/>
          </p:nvPr>
        </p:nvSpPr>
        <p:spPr>
          <a:xfrm>
            <a:off x="4718569" y="361563"/>
            <a:ext cx="6413663" cy="6134873"/>
          </a:xfrm>
        </p:spPr>
        <p:txBody>
          <a:bodyPr anchor="ctr">
            <a:normAutofit lnSpcReduction="10000"/>
          </a:bodyPr>
          <a:lstStyle/>
          <a:p>
            <a:pPr lvl="1" eaLnBrk="0" fontAlgn="base" hangingPunct="0">
              <a:spcBef>
                <a:spcPct val="0"/>
              </a:spcBef>
              <a:spcAft>
                <a:spcPct val="0"/>
              </a:spcAft>
              <a:buFont typeface="Courier New" panose="02070309020205020404" pitchFamily="49" charset="0"/>
              <a:buChar char="o"/>
            </a:pPr>
            <a:r>
              <a:rPr lang="en-US" altLang="en-US" sz="1300" b="1" u="sng" dirty="0"/>
              <a:t>Health</a:t>
            </a:r>
            <a:r>
              <a:rPr lang="en-US" altLang="en-US" sz="1300" u="sng" dirty="0"/>
              <a:t> </a:t>
            </a:r>
            <a:r>
              <a:rPr lang="en-US" altLang="en-US" sz="1300" b="1" u="sng" dirty="0"/>
              <a:t>Advocacy</a:t>
            </a:r>
            <a:r>
              <a:rPr lang="en-US" altLang="en-US" sz="1300" u="sng" dirty="0"/>
              <a:t>:</a:t>
            </a:r>
          </a:p>
          <a:p>
            <a:pPr lvl="1" eaLnBrk="0" fontAlgn="base" hangingPunct="0">
              <a:spcBef>
                <a:spcPct val="0"/>
              </a:spcBef>
              <a:spcAft>
                <a:spcPct val="0"/>
              </a:spcAft>
              <a:buFont typeface="Courier New" panose="02070309020205020404" pitchFamily="49" charset="0"/>
              <a:buChar char="o"/>
            </a:pPr>
            <a:endParaRPr lang="en-US" altLang="en-US" sz="1300" dirty="0"/>
          </a:p>
          <a:p>
            <a:pPr marL="0" lvl="0" indent="0" eaLnBrk="0" fontAlgn="base" hangingPunct="0">
              <a:spcBef>
                <a:spcPct val="0"/>
              </a:spcBef>
              <a:spcAft>
                <a:spcPct val="0"/>
              </a:spcAft>
              <a:buNone/>
            </a:pPr>
            <a:r>
              <a:rPr lang="en-US" altLang="en-US" sz="1300" dirty="0"/>
              <a:t>	Your first concern is for the </a:t>
            </a:r>
            <a:r>
              <a:rPr lang="en-US" altLang="en-US" sz="1300" b="1" dirty="0"/>
              <a:t>safety of the patient </a:t>
            </a:r>
            <a:r>
              <a:rPr lang="en-US" altLang="en-US" sz="1300" dirty="0"/>
              <a:t>who was given the wrong antibiotics. Are the allergic? Do they need </a:t>
            </a:r>
            <a:r>
              <a:rPr lang="en-US" altLang="en-US" sz="1300" b="1" dirty="0"/>
              <a:t>monitoring</a:t>
            </a:r>
            <a:r>
              <a:rPr lang="en-US" altLang="en-US" sz="1300" dirty="0"/>
              <a:t>. Also, has anyone else been given </a:t>
            </a:r>
            <a:r>
              <a:rPr lang="en-US" altLang="en-US" sz="1300" b="1" dirty="0"/>
              <a:t>wrong medications </a:t>
            </a:r>
            <a:r>
              <a:rPr lang="en-US" altLang="en-US" sz="1300" dirty="0"/>
              <a:t>and needs to be checked?</a:t>
            </a:r>
          </a:p>
          <a:p>
            <a:pPr marL="0" lvl="0" indent="0" eaLnBrk="0" fontAlgn="base" hangingPunct="0">
              <a:spcBef>
                <a:spcPct val="0"/>
              </a:spcBef>
              <a:spcAft>
                <a:spcPct val="0"/>
              </a:spcAft>
              <a:buNone/>
            </a:pPr>
            <a:endParaRPr lang="en-US" altLang="en-US" sz="1300" b="1" dirty="0"/>
          </a:p>
          <a:p>
            <a:pPr marL="0" lvl="0" indent="0" eaLnBrk="0" fontAlgn="base" hangingPunct="0">
              <a:spcBef>
                <a:spcPct val="0"/>
              </a:spcBef>
              <a:spcAft>
                <a:spcPct val="0"/>
              </a:spcAft>
              <a:buNone/>
            </a:pPr>
            <a:r>
              <a:rPr lang="en-US" altLang="en-US" sz="1300" dirty="0"/>
              <a:t>After this there is the issue of </a:t>
            </a:r>
            <a:r>
              <a:rPr lang="en-US" altLang="en-US" sz="1300" b="1" dirty="0"/>
              <a:t>disclosing</a:t>
            </a:r>
            <a:r>
              <a:rPr lang="en-US" altLang="en-US" sz="1300" dirty="0"/>
              <a:t> to patients and their families what has happened. You are representing the hospital so you need to be able to talk about how you would carry this function out. You need to do the initial disclosure but then be aware that more </a:t>
            </a:r>
            <a:r>
              <a:rPr lang="en-US" altLang="en-US" sz="1300" b="1" dirty="0"/>
              <a:t>senior staff </a:t>
            </a:r>
            <a:r>
              <a:rPr lang="en-US" altLang="en-US" sz="1300" dirty="0"/>
              <a:t>should be informed and take it from there.</a:t>
            </a:r>
          </a:p>
          <a:p>
            <a:pPr marL="0" lvl="0" indent="0" eaLnBrk="0" fontAlgn="base" hangingPunct="0">
              <a:spcBef>
                <a:spcPct val="0"/>
              </a:spcBef>
              <a:spcAft>
                <a:spcPct val="0"/>
              </a:spcAft>
              <a:buNone/>
            </a:pPr>
            <a:endParaRPr lang="en-US" altLang="en-US" sz="1300" u="sng" dirty="0"/>
          </a:p>
          <a:p>
            <a:pPr eaLnBrk="0" fontAlgn="base" hangingPunct="0">
              <a:spcBef>
                <a:spcPct val="0"/>
              </a:spcBef>
              <a:spcAft>
                <a:spcPct val="0"/>
              </a:spcAft>
              <a:buFont typeface="Courier New" panose="02070309020205020404" pitchFamily="49" charset="0"/>
              <a:buChar char="o"/>
            </a:pPr>
            <a:r>
              <a:rPr lang="en-US" altLang="en-US" sz="1300" b="1" dirty="0"/>
              <a:t>    </a:t>
            </a:r>
            <a:r>
              <a:rPr lang="en-US" altLang="en-US" sz="1300" b="1" u="sng" dirty="0"/>
              <a:t>Communication:</a:t>
            </a:r>
          </a:p>
          <a:p>
            <a:pPr marL="342900" lvl="0" indent="-342900" eaLnBrk="0" fontAlgn="base" hangingPunct="0">
              <a:spcBef>
                <a:spcPct val="0"/>
              </a:spcBef>
              <a:spcAft>
                <a:spcPct val="0"/>
              </a:spcAft>
              <a:buFont typeface="+mj-lt"/>
              <a:buAutoNum type="arabicPeriod"/>
            </a:pPr>
            <a:endParaRPr lang="en-US" altLang="en-US" sz="1300" u="sng" dirty="0"/>
          </a:p>
          <a:p>
            <a:pPr marL="0" lvl="0" indent="0" eaLnBrk="0" fontAlgn="base" hangingPunct="0">
              <a:spcBef>
                <a:spcPct val="0"/>
              </a:spcBef>
              <a:spcAft>
                <a:spcPct val="0"/>
              </a:spcAft>
              <a:buNone/>
            </a:pPr>
            <a:r>
              <a:rPr lang="en-US" altLang="en-US" sz="1300" dirty="0"/>
              <a:t>	There is how you communicate with the </a:t>
            </a:r>
            <a:r>
              <a:rPr lang="en-US" altLang="en-US" sz="1300" b="1" dirty="0"/>
              <a:t>patients and families </a:t>
            </a:r>
            <a:r>
              <a:rPr lang="en-US" altLang="en-US" sz="1300" dirty="0"/>
              <a:t>about what has happened. There's also communication with your </a:t>
            </a:r>
            <a:r>
              <a:rPr lang="en-US" altLang="en-US" sz="1300" b="1" dirty="0"/>
              <a:t>nursing colleague </a:t>
            </a:r>
            <a:r>
              <a:rPr lang="en-US" altLang="en-US" sz="1300" dirty="0"/>
              <a:t>and there is communicating with </a:t>
            </a:r>
            <a:r>
              <a:rPr lang="en-US" altLang="en-US" sz="1300" b="1" dirty="0"/>
              <a:t>seniors</a:t>
            </a:r>
            <a:r>
              <a:rPr lang="en-US" altLang="en-US" sz="1300" dirty="0"/>
              <a:t>.</a:t>
            </a:r>
          </a:p>
          <a:p>
            <a:pPr marL="0" lvl="0" indent="0" eaLnBrk="0" fontAlgn="base" hangingPunct="0">
              <a:spcBef>
                <a:spcPct val="0"/>
              </a:spcBef>
              <a:spcAft>
                <a:spcPct val="0"/>
              </a:spcAft>
              <a:buNone/>
            </a:pPr>
            <a:endParaRPr lang="en-US" altLang="en-US" sz="1300" dirty="0"/>
          </a:p>
          <a:p>
            <a:pPr lvl="0" eaLnBrk="0" fontAlgn="base" hangingPunct="0">
              <a:spcBef>
                <a:spcPct val="0"/>
              </a:spcBef>
              <a:spcAft>
                <a:spcPct val="0"/>
              </a:spcAft>
              <a:buFont typeface="Courier New" panose="02070309020205020404" pitchFamily="49" charset="0"/>
              <a:buChar char="o"/>
            </a:pPr>
            <a:r>
              <a:rPr lang="en-US" altLang="en-US" sz="1300" b="1" dirty="0"/>
              <a:t>    </a:t>
            </a:r>
            <a:r>
              <a:rPr lang="en-US" altLang="en-US" sz="1300" b="1" u="sng" dirty="0"/>
              <a:t>Collaborator:</a:t>
            </a:r>
          </a:p>
          <a:p>
            <a:pPr marL="342900" lvl="0" indent="-342900" eaLnBrk="0" fontAlgn="base" hangingPunct="0">
              <a:spcBef>
                <a:spcPct val="0"/>
              </a:spcBef>
              <a:spcAft>
                <a:spcPct val="0"/>
              </a:spcAft>
              <a:buFont typeface="+mj-lt"/>
              <a:buAutoNum type="arabicPeriod"/>
            </a:pPr>
            <a:endParaRPr lang="en-US" altLang="en-US" sz="1300" b="1" u="sng" dirty="0"/>
          </a:p>
          <a:p>
            <a:pPr marL="0" lvl="0" indent="0" eaLnBrk="0" fontAlgn="base" hangingPunct="0">
              <a:spcBef>
                <a:spcPct val="0"/>
              </a:spcBef>
              <a:spcAft>
                <a:spcPct val="0"/>
              </a:spcAft>
              <a:buNone/>
            </a:pPr>
            <a:r>
              <a:rPr lang="en-US" altLang="en-US" sz="1300" dirty="0"/>
              <a:t>	You are needing to </a:t>
            </a:r>
            <a:r>
              <a:rPr lang="en-US" altLang="en-US" sz="1300" b="1" dirty="0"/>
              <a:t>work collaboratively </a:t>
            </a:r>
            <a:r>
              <a:rPr lang="en-US" altLang="en-US" sz="1300" dirty="0"/>
              <a:t>with the nursing team to </a:t>
            </a:r>
            <a:r>
              <a:rPr lang="en-US" altLang="en-US" sz="1300" b="1" dirty="0"/>
              <a:t>identify</a:t>
            </a:r>
            <a:r>
              <a:rPr lang="en-US" altLang="en-US" sz="1300" dirty="0"/>
              <a:t> all the current </a:t>
            </a:r>
            <a:r>
              <a:rPr lang="en-US" altLang="en-US" sz="1300" b="1" dirty="0"/>
              <a:t>risks</a:t>
            </a:r>
            <a:r>
              <a:rPr lang="en-US" altLang="en-US" sz="1300" dirty="0"/>
              <a:t> and deal with them. You also need to be mindful of keeping good relationships with nursing staff. The nurse may be in trouble for what has happened OR possibly they were doing the right thing and a doctor has made an error.</a:t>
            </a:r>
          </a:p>
          <a:p>
            <a:pPr marL="0" lvl="0" indent="0" eaLnBrk="0" fontAlgn="base" hangingPunct="0">
              <a:spcBef>
                <a:spcPct val="0"/>
              </a:spcBef>
              <a:spcAft>
                <a:spcPct val="0"/>
              </a:spcAft>
              <a:buNone/>
            </a:pPr>
            <a:endParaRPr lang="en-US" altLang="en-US" sz="1300" dirty="0"/>
          </a:p>
          <a:p>
            <a:pPr lvl="0" eaLnBrk="0" fontAlgn="base" hangingPunct="0">
              <a:spcBef>
                <a:spcPct val="0"/>
              </a:spcBef>
              <a:spcAft>
                <a:spcPct val="0"/>
              </a:spcAft>
              <a:buFont typeface="Courier New" panose="02070309020205020404" pitchFamily="49" charset="0"/>
              <a:buChar char="o"/>
            </a:pPr>
            <a:r>
              <a:rPr lang="en-US" altLang="en-US" sz="1300" b="1" dirty="0"/>
              <a:t>    </a:t>
            </a:r>
            <a:r>
              <a:rPr lang="en-US" altLang="en-US" sz="1300" b="1" u="sng" dirty="0"/>
              <a:t>Professional:</a:t>
            </a:r>
          </a:p>
          <a:p>
            <a:pPr marL="342900" lvl="0" indent="-342900" eaLnBrk="0" fontAlgn="base" hangingPunct="0">
              <a:spcBef>
                <a:spcPct val="0"/>
              </a:spcBef>
              <a:spcAft>
                <a:spcPct val="0"/>
              </a:spcAft>
              <a:buFont typeface="+mj-lt"/>
              <a:buAutoNum type="arabicPeriod"/>
            </a:pPr>
            <a:endParaRPr lang="en-US" altLang="en-US" sz="1300" b="1" u="sng" dirty="0"/>
          </a:p>
          <a:p>
            <a:pPr marL="0" lvl="0" indent="0" eaLnBrk="0" fontAlgn="base" hangingPunct="0">
              <a:spcBef>
                <a:spcPct val="0"/>
              </a:spcBef>
              <a:spcAft>
                <a:spcPct val="0"/>
              </a:spcAft>
              <a:buNone/>
            </a:pPr>
            <a:r>
              <a:rPr lang="en-US" altLang="en-US" sz="1300" dirty="0"/>
              <a:t>	There will be hospital </a:t>
            </a:r>
            <a:r>
              <a:rPr lang="en-US" altLang="en-US" sz="1300" b="1" dirty="0"/>
              <a:t>policies and protocols </a:t>
            </a:r>
            <a:r>
              <a:rPr lang="en-US" altLang="en-US" sz="1300" dirty="0"/>
              <a:t>that need to be followed. You may not be aware of all of these but its your </a:t>
            </a:r>
            <a:r>
              <a:rPr lang="en-US" altLang="en-US" sz="1300" b="1" dirty="0"/>
              <a:t>responsibility</a:t>
            </a:r>
            <a:r>
              <a:rPr lang="en-US" altLang="en-US" sz="1300" dirty="0"/>
              <a:t> to find out about them. The incident will need to be reported and you should be making careful notes of your involvement in case there is an investigation.</a:t>
            </a:r>
          </a:p>
          <a:p>
            <a:pPr marL="0" lvl="0" indent="0" eaLnBrk="0" fontAlgn="base" hangingPunct="0">
              <a:spcBef>
                <a:spcPct val="0"/>
              </a:spcBef>
              <a:spcAft>
                <a:spcPct val="0"/>
              </a:spcAft>
              <a:buNone/>
            </a:pPr>
            <a:r>
              <a:rPr lang="en-US" altLang="en-US" sz="1300" dirty="0"/>
              <a:t>Potentially in this scenario there has been a breach of </a:t>
            </a:r>
            <a:r>
              <a:rPr lang="en-US" altLang="en-US" sz="1300" b="1" dirty="0"/>
              <a:t>professional standards</a:t>
            </a:r>
            <a:r>
              <a:rPr lang="en-US" altLang="en-US" sz="1300" dirty="0"/>
              <a:t>.</a:t>
            </a:r>
          </a:p>
          <a:p>
            <a:pPr marL="0" lvl="0" indent="0" eaLnBrk="0" fontAlgn="base" hangingPunct="0">
              <a:spcBef>
                <a:spcPct val="0"/>
              </a:spcBef>
              <a:spcAft>
                <a:spcPct val="0"/>
              </a:spcAft>
              <a:buNone/>
            </a:pPr>
            <a:endParaRPr lang="en-US" altLang="en-US" sz="1300" dirty="0"/>
          </a:p>
          <a:p>
            <a:pPr lvl="0" eaLnBrk="0" fontAlgn="base" hangingPunct="0">
              <a:spcBef>
                <a:spcPct val="0"/>
              </a:spcBef>
              <a:spcAft>
                <a:spcPct val="0"/>
              </a:spcAft>
              <a:buFont typeface="Courier New" panose="02070309020205020404" pitchFamily="49" charset="0"/>
              <a:buChar char="o"/>
            </a:pPr>
            <a:r>
              <a:rPr lang="en-US" altLang="en-US" sz="1300" b="1" dirty="0"/>
              <a:t>    </a:t>
            </a:r>
            <a:r>
              <a:rPr lang="en-US" altLang="en-US" sz="1300" b="1" u="sng" dirty="0"/>
              <a:t>Leader and Scholar:</a:t>
            </a:r>
          </a:p>
          <a:p>
            <a:pPr marL="342900" lvl="0" indent="-342900" eaLnBrk="0" fontAlgn="base" hangingPunct="0">
              <a:spcBef>
                <a:spcPct val="0"/>
              </a:spcBef>
              <a:spcAft>
                <a:spcPct val="0"/>
              </a:spcAft>
              <a:buFont typeface="+mj-lt"/>
              <a:buAutoNum type="arabicPeriod"/>
            </a:pPr>
            <a:endParaRPr lang="en-US" altLang="en-US" sz="1300" b="1" u="sng" dirty="0"/>
          </a:p>
          <a:p>
            <a:pPr marL="0" lvl="0" indent="0" eaLnBrk="0" fontAlgn="base" hangingPunct="0">
              <a:spcBef>
                <a:spcPct val="0"/>
              </a:spcBef>
              <a:spcAft>
                <a:spcPct val="0"/>
              </a:spcAft>
              <a:buNone/>
            </a:pPr>
            <a:r>
              <a:rPr lang="en-US" altLang="en-US" sz="1300" dirty="0"/>
              <a:t>	Is this the </a:t>
            </a:r>
            <a:r>
              <a:rPr lang="en-US" altLang="en-US" sz="1300" b="1" dirty="0"/>
              <a:t>only time </a:t>
            </a:r>
            <a:r>
              <a:rPr lang="en-US" altLang="en-US" sz="1300" dirty="0"/>
              <a:t>this problem has occurred? Was it </a:t>
            </a:r>
            <a:r>
              <a:rPr lang="en-US" altLang="en-US" sz="1300" b="1" dirty="0"/>
              <a:t>predictable</a:t>
            </a:r>
            <a:r>
              <a:rPr lang="en-US" altLang="en-US" sz="1300" dirty="0"/>
              <a:t> in hindsight? Does there need to be some thought to </a:t>
            </a:r>
            <a:r>
              <a:rPr lang="en-US" altLang="en-US" sz="1300" b="1" dirty="0"/>
              <a:t>changes</a:t>
            </a:r>
            <a:r>
              <a:rPr lang="en-US" altLang="en-US" sz="1300" dirty="0"/>
              <a:t> that would prevent it happening next time or an </a:t>
            </a:r>
            <a:r>
              <a:rPr lang="en-US" altLang="en-US" sz="1300" b="1" dirty="0"/>
              <a:t>audit of processes.</a:t>
            </a:r>
          </a:p>
          <a:p>
            <a:endParaRPr lang="en-AU" sz="1300" dirty="0"/>
          </a:p>
        </p:txBody>
      </p:sp>
    </p:spTree>
    <p:extLst>
      <p:ext uri="{BB962C8B-B14F-4D97-AF65-F5344CB8AC3E}">
        <p14:creationId xmlns:p14="http://schemas.microsoft.com/office/powerpoint/2010/main" val="67006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CFDECBF-49EB-4EFE-9D81-B88E8F14FCE8}"/>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15. </a:t>
            </a:r>
            <a:br>
              <a:rPr lang="en-US" altLang="en-US" sz="3600" u="sng"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“Describe a situation where your consultant noticed that you have made a mistake and how did you react?”</a:t>
            </a:r>
            <a:br>
              <a:rPr lang="en-US" altLang="en-US" sz="3600" dirty="0">
                <a:solidFill>
                  <a:srgbClr val="FFFFFF"/>
                </a:solidFill>
                <a:latin typeface="&amp;quot"/>
              </a:rPr>
            </a:br>
            <a:endParaRPr lang="en-AU"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C6DEAC3-386B-4D74-B435-7BBEC1C833DE}"/>
              </a:ext>
            </a:extLst>
          </p:cNvPr>
          <p:cNvSpPr>
            <a:spLocks noGrp="1"/>
          </p:cNvSpPr>
          <p:nvPr>
            <p:ph idx="1"/>
          </p:nvPr>
        </p:nvSpPr>
        <p:spPr>
          <a:xfrm>
            <a:off x="4742016" y="117231"/>
            <a:ext cx="6413663" cy="6471138"/>
          </a:xfrm>
        </p:spPr>
        <p:txBody>
          <a:bodyPr anchor="ctr">
            <a:normAutofit/>
          </a:bodyPr>
          <a:lstStyle/>
          <a:p>
            <a:pPr lvl="0" eaLnBrk="0" fontAlgn="base" hangingPunct="0">
              <a:spcBef>
                <a:spcPct val="0"/>
              </a:spcBef>
              <a:spcAft>
                <a:spcPct val="0"/>
              </a:spcAft>
              <a:buFont typeface="Wingdings" panose="05000000000000000000" pitchFamily="2" charset="2"/>
              <a:buChar char="v"/>
            </a:pPr>
            <a:r>
              <a:rPr lang="en-US" altLang="en-US" dirty="0">
                <a:latin typeface="Georgia" panose="02040502050405020303" pitchFamily="18" charset="0"/>
              </a:rPr>
              <a:t>This question is a </a:t>
            </a:r>
            <a:r>
              <a:rPr lang="en-US" altLang="en-US" b="1" dirty="0">
                <a:latin typeface="Georgia" panose="02040502050405020303" pitchFamily="18" charset="0"/>
              </a:rPr>
              <a:t>variation of the error question</a:t>
            </a:r>
            <a:r>
              <a:rPr lang="en-US" altLang="en-US" dirty="0">
                <a:latin typeface="Georgia" panose="02040502050405020303" pitchFamily="18" charset="0"/>
              </a:rPr>
              <a:t>.</a:t>
            </a:r>
          </a:p>
          <a:p>
            <a:pPr marL="0" lvl="0" indent="0" eaLnBrk="0" fontAlgn="base" hangingPunct="0">
              <a:spcBef>
                <a:spcPct val="0"/>
              </a:spcBef>
              <a:spcAft>
                <a:spcPct val="0"/>
              </a:spcAft>
              <a:buNone/>
            </a:pPr>
            <a:endParaRPr lang="en-US" altLang="en-US"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dirty="0">
                <a:latin typeface="Georgia" panose="02040502050405020303" pitchFamily="18" charset="0"/>
              </a:rPr>
              <a:t>The idea here is to </a:t>
            </a:r>
            <a:r>
              <a:rPr lang="en-US" altLang="en-US" b="1" dirty="0">
                <a:latin typeface="Georgia" panose="02040502050405020303" pitchFamily="18" charset="0"/>
              </a:rPr>
              <a:t>not</a:t>
            </a:r>
            <a:r>
              <a:rPr lang="en-US" altLang="en-US" dirty="0">
                <a:latin typeface="Georgia" panose="02040502050405020303" pitchFamily="18" charset="0"/>
              </a:rPr>
              <a:t> produce an example of something where it all went </a:t>
            </a:r>
            <a:r>
              <a:rPr lang="en-US" altLang="en-US" b="1" dirty="0">
                <a:latin typeface="Georgia" panose="02040502050405020303" pitchFamily="18" charset="0"/>
              </a:rPr>
              <a:t>terribly wrong</a:t>
            </a:r>
            <a:r>
              <a:rPr lang="en-US" altLang="en-US" dirty="0">
                <a:latin typeface="Georgia" panose="02040502050405020303" pitchFamily="18" charset="0"/>
              </a:rPr>
              <a:t>. </a:t>
            </a:r>
          </a:p>
          <a:p>
            <a:pPr lvl="0" eaLnBrk="0" fontAlgn="base" hangingPunct="0">
              <a:spcBef>
                <a:spcPct val="0"/>
              </a:spcBef>
              <a:spcAft>
                <a:spcPct val="0"/>
              </a:spcAft>
              <a:buFont typeface="Wingdings" panose="05000000000000000000" pitchFamily="2" charset="2"/>
              <a:buChar char="v"/>
            </a:pPr>
            <a:endParaRPr lang="en-US" altLang="en-US"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dirty="0">
                <a:latin typeface="Georgia" panose="02040502050405020303" pitchFamily="18" charset="0"/>
              </a:rPr>
              <a:t>There are probably lots of times where your senior colleagues have pointed things out to you that have helped you improve. </a:t>
            </a:r>
          </a:p>
          <a:p>
            <a:pPr lvl="0" eaLnBrk="0" fontAlgn="base" hangingPunct="0">
              <a:spcBef>
                <a:spcPct val="0"/>
              </a:spcBef>
              <a:spcAft>
                <a:spcPct val="0"/>
              </a:spcAft>
              <a:buFont typeface="Wingdings" panose="05000000000000000000" pitchFamily="2" charset="2"/>
              <a:buChar char="v"/>
            </a:pPr>
            <a:endParaRPr lang="en-US" altLang="en-US"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b="1" dirty="0">
                <a:latin typeface="Georgia" panose="02040502050405020303" pitchFamily="18" charset="0"/>
              </a:rPr>
              <a:t>We learn a lot from mistakes </a:t>
            </a:r>
            <a:r>
              <a:rPr lang="en-US" altLang="en-US" dirty="0">
                <a:latin typeface="Georgia" panose="02040502050405020303" pitchFamily="18" charset="0"/>
              </a:rPr>
              <a:t>and this should be part of your answer.</a:t>
            </a:r>
          </a:p>
          <a:p>
            <a:pPr lvl="0" eaLnBrk="0" fontAlgn="base" hangingPunct="0">
              <a:spcBef>
                <a:spcPct val="0"/>
              </a:spcBef>
              <a:spcAft>
                <a:spcPct val="0"/>
              </a:spcAft>
              <a:buFont typeface="Wingdings" panose="05000000000000000000" pitchFamily="2" charset="2"/>
              <a:buChar char="v"/>
            </a:pPr>
            <a:endParaRPr lang="en-US" altLang="en-US" dirty="0"/>
          </a:p>
          <a:p>
            <a:pPr eaLnBrk="0" fontAlgn="base" hangingPunct="0">
              <a:spcBef>
                <a:spcPct val="0"/>
              </a:spcBef>
              <a:spcAft>
                <a:spcPct val="0"/>
              </a:spcAft>
              <a:buFont typeface="Wingdings" panose="05000000000000000000" pitchFamily="2" charset="2"/>
              <a:buChar char="v"/>
            </a:pPr>
            <a:r>
              <a:rPr lang="en-US" altLang="en-US" dirty="0">
                <a:latin typeface="Georgia" panose="02040502050405020303" pitchFamily="18" charset="0"/>
              </a:rPr>
              <a:t>An ideal answer would include how you </a:t>
            </a:r>
            <a:r>
              <a:rPr lang="en-US" altLang="en-US" b="1" dirty="0">
                <a:latin typeface="Georgia" panose="02040502050405020303" pitchFamily="18" charset="0"/>
              </a:rPr>
              <a:t>encouraged</a:t>
            </a:r>
            <a:r>
              <a:rPr lang="en-US" altLang="en-US" dirty="0">
                <a:latin typeface="Georgia" panose="02040502050405020303" pitchFamily="18" charset="0"/>
              </a:rPr>
              <a:t> your consultant to give you </a:t>
            </a:r>
            <a:r>
              <a:rPr lang="en-US" altLang="en-US" b="1" dirty="0">
                <a:latin typeface="Georgia" panose="02040502050405020303" pitchFamily="18" charset="0"/>
              </a:rPr>
              <a:t>specific feedback </a:t>
            </a:r>
            <a:r>
              <a:rPr lang="en-US" altLang="en-US" dirty="0">
                <a:latin typeface="Georgia" panose="02040502050405020303" pitchFamily="18" charset="0"/>
              </a:rPr>
              <a:t>about your </a:t>
            </a:r>
            <a:r>
              <a:rPr lang="en-US" altLang="en-US" b="1" dirty="0">
                <a:latin typeface="Georgia" panose="02040502050405020303" pitchFamily="18" charset="0"/>
              </a:rPr>
              <a:t>mistake</a:t>
            </a:r>
            <a:r>
              <a:rPr lang="en-US" altLang="en-US" dirty="0">
                <a:latin typeface="Georgia" panose="02040502050405020303" pitchFamily="18" charset="0"/>
              </a:rPr>
              <a:t> so you could improve for next time, and then how you </a:t>
            </a:r>
            <a:r>
              <a:rPr lang="en-US" altLang="en-US" b="1" dirty="0">
                <a:latin typeface="Georgia" panose="02040502050405020303" pitchFamily="18" charset="0"/>
              </a:rPr>
              <a:t>measured</a:t>
            </a:r>
            <a:r>
              <a:rPr lang="en-US" altLang="en-US" dirty="0">
                <a:latin typeface="Georgia" panose="02040502050405020303" pitchFamily="18" charset="0"/>
              </a:rPr>
              <a:t> </a:t>
            </a:r>
            <a:r>
              <a:rPr lang="en-US" altLang="en-US" b="1" dirty="0">
                <a:latin typeface="Georgia" panose="02040502050405020303" pitchFamily="18" charset="0"/>
              </a:rPr>
              <a:t>your success</a:t>
            </a:r>
            <a:r>
              <a:rPr lang="en-US" altLang="en-US" dirty="0">
                <a:latin typeface="Georgia" panose="02040502050405020303" pitchFamily="18" charset="0"/>
              </a:rPr>
              <a:t>.</a:t>
            </a:r>
            <a:endParaRPr lang="en-US" altLang="en-US" dirty="0">
              <a:latin typeface="&amp;quot"/>
            </a:endParaRPr>
          </a:p>
          <a:p>
            <a:pPr marL="0" lvl="0" indent="0" eaLnBrk="0" fontAlgn="base" hangingPunct="0">
              <a:spcBef>
                <a:spcPct val="0"/>
              </a:spcBef>
              <a:spcAft>
                <a:spcPct val="0"/>
              </a:spcAft>
              <a:buNone/>
            </a:pPr>
            <a:endParaRPr lang="en-US" altLang="en-US"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b="1" dirty="0">
                <a:latin typeface="Georgia" panose="02040502050405020303" pitchFamily="18" charset="0"/>
              </a:rPr>
              <a:t>Bear in mind that most doctors are terrible at giving feedback to other doctors. </a:t>
            </a:r>
          </a:p>
        </p:txBody>
      </p:sp>
    </p:spTree>
    <p:extLst>
      <p:ext uri="{BB962C8B-B14F-4D97-AF65-F5344CB8AC3E}">
        <p14:creationId xmlns:p14="http://schemas.microsoft.com/office/powerpoint/2010/main" val="26636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B4FEBC-2D2F-4100-8502-D2DB50B5690F}"/>
              </a:ext>
            </a:extLst>
          </p:cNvPr>
          <p:cNvSpPr>
            <a:spLocks noGrp="1"/>
          </p:cNvSpPr>
          <p:nvPr>
            <p:ph type="title"/>
          </p:nvPr>
        </p:nvSpPr>
        <p:spPr>
          <a:xfrm>
            <a:off x="492370" y="605896"/>
            <a:ext cx="3084844" cy="5646208"/>
          </a:xfrm>
        </p:spPr>
        <p:txBody>
          <a:bodyPr anchor="ctr">
            <a:normAutofit/>
          </a:bodyPr>
          <a:lstStyle/>
          <a:p>
            <a:r>
              <a:rPr lang="en-US" altLang="en-US" sz="3600" u="sng" dirty="0">
                <a:solidFill>
                  <a:srgbClr val="FFFFFF"/>
                </a:solidFill>
                <a:latin typeface="&amp;quot"/>
              </a:rPr>
              <a:t>Question 16. </a:t>
            </a:r>
            <a:br>
              <a:rPr lang="en-US" altLang="en-US" sz="3600" u="sng" dirty="0">
                <a:solidFill>
                  <a:srgbClr val="FFFFFF"/>
                </a:solidFill>
                <a:latin typeface="&amp;quot"/>
              </a:rPr>
            </a:br>
            <a:br>
              <a:rPr lang="en-US" altLang="en-US" sz="3600" dirty="0">
                <a:solidFill>
                  <a:srgbClr val="FFFFFF"/>
                </a:solidFill>
                <a:latin typeface="&amp;quot"/>
              </a:rPr>
            </a:br>
            <a:r>
              <a:rPr lang="en-US" altLang="en-US" sz="3600" b="1" dirty="0">
                <a:solidFill>
                  <a:schemeClr val="tx1"/>
                </a:solidFill>
                <a:latin typeface="&amp;quot"/>
              </a:rPr>
              <a:t>“You are the Resident in Emergency and a patient suddenly collapses. What do you do?”</a:t>
            </a:r>
            <a:endParaRPr lang="en-AU" sz="3600" b="1" dirty="0">
              <a:solidFill>
                <a:schemeClr val="tx1"/>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C9C22A3-BFDA-4E19-BC17-5979E1529A82}"/>
              </a:ext>
            </a:extLst>
          </p:cNvPr>
          <p:cNvSpPr>
            <a:spLocks noGrp="1"/>
          </p:cNvSpPr>
          <p:nvPr>
            <p:ph idx="1"/>
          </p:nvPr>
        </p:nvSpPr>
        <p:spPr>
          <a:xfrm>
            <a:off x="4742016" y="605896"/>
            <a:ext cx="6413663" cy="5646208"/>
          </a:xfrm>
        </p:spPr>
        <p:txBody>
          <a:bodyPr anchor="ctr">
            <a:normAutofit lnSpcReduction="10000"/>
          </a:bodyPr>
          <a:lstStyle/>
          <a:p>
            <a:pPr lvl="0" eaLnBrk="0" fontAlgn="base" hangingPunct="0">
              <a:spcBef>
                <a:spcPct val="0"/>
              </a:spcBef>
              <a:spcAft>
                <a:spcPct val="0"/>
              </a:spcAft>
              <a:buFont typeface="Wingdings" panose="05000000000000000000" pitchFamily="2" charset="2"/>
              <a:buChar char="v"/>
            </a:pPr>
            <a:r>
              <a:rPr lang="en-US" altLang="en-US" dirty="0"/>
              <a:t> Another clinical scenario where you are the </a:t>
            </a:r>
            <a:r>
              <a:rPr lang="en-US" altLang="en-US" b="1" dirty="0"/>
              <a:t>first responder.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You should not forget that even though you are in the Emergency Department </a:t>
            </a:r>
            <a:r>
              <a:rPr lang="en-US" altLang="en-US" b="1" dirty="0"/>
              <a:t>you need to call an emergency so that others respond.</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Once you start getting into going through the </a:t>
            </a:r>
            <a:r>
              <a:rPr lang="en-US" altLang="en-US" b="1" dirty="0"/>
              <a:t>DRABCs t</a:t>
            </a:r>
            <a:r>
              <a:rPr lang="en-US" altLang="en-US" dirty="0"/>
              <a:t>here will probably be some supplementary information provided about the patient.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For example – being in shock. </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Again - </a:t>
            </a:r>
            <a:r>
              <a:rPr lang="en-US" altLang="en-US" b="1" dirty="0"/>
              <a:t>call for help </a:t>
            </a:r>
            <a:r>
              <a:rPr lang="en-US" altLang="en-US" dirty="0"/>
              <a:t>whilst dealing with this situation.</a:t>
            </a:r>
          </a:p>
          <a:p>
            <a:pPr lvl="0" eaLnBrk="0" fontAlgn="base" hangingPunct="0">
              <a:spcBef>
                <a:spcPct val="0"/>
              </a:spcBef>
              <a:spcAft>
                <a:spcPct val="0"/>
              </a:spcAft>
              <a:buFont typeface="Wingdings" panose="05000000000000000000" pitchFamily="2" charset="2"/>
              <a:buChar char="v"/>
            </a:pPr>
            <a:endParaRPr lang="en-US" altLang="en-US" dirty="0"/>
          </a:p>
          <a:p>
            <a:pPr lvl="0" eaLnBrk="0" fontAlgn="base" hangingPunct="0">
              <a:spcBef>
                <a:spcPct val="0"/>
              </a:spcBef>
              <a:spcAft>
                <a:spcPct val="0"/>
              </a:spcAft>
              <a:buFont typeface="Wingdings" panose="05000000000000000000" pitchFamily="2" charset="2"/>
              <a:buChar char="v"/>
            </a:pPr>
            <a:r>
              <a:rPr lang="en-US" altLang="en-US" dirty="0"/>
              <a:t> Bear in mind that its a rule that doctors in prevocational roles should not be the only doctor in the Emergency Department so there </a:t>
            </a:r>
            <a:r>
              <a:rPr lang="en-US" altLang="en-US" b="1" dirty="0"/>
              <a:t>should be someone more senior to call upon.</a:t>
            </a:r>
            <a:endParaRPr kumimoji="0" lang="en-US" altLang="en-US" b="1" i="0" u="none" strike="noStrike" cap="none" normalizeH="0" baseline="0" dirty="0">
              <a:ln>
                <a:noFill/>
              </a:ln>
              <a:effectLst/>
            </a:endParaRPr>
          </a:p>
          <a:p>
            <a:pPr>
              <a:buFont typeface="Wingdings" panose="05000000000000000000" pitchFamily="2" charset="2"/>
              <a:buChar char="v"/>
            </a:pPr>
            <a:r>
              <a:rPr lang="en-AU" dirty="0"/>
              <a:t> Think about the </a:t>
            </a:r>
            <a:r>
              <a:rPr lang="en-AU" b="1" dirty="0"/>
              <a:t>whole scenario</a:t>
            </a:r>
            <a:r>
              <a:rPr lang="en-AU" dirty="0"/>
              <a:t>, </a:t>
            </a:r>
            <a:r>
              <a:rPr lang="en-AU" b="1" dirty="0"/>
              <a:t>handover</a:t>
            </a:r>
            <a:r>
              <a:rPr lang="en-AU" dirty="0"/>
              <a:t> and </a:t>
            </a:r>
            <a:r>
              <a:rPr lang="en-AU" b="1" dirty="0"/>
              <a:t>debrief</a:t>
            </a:r>
            <a:r>
              <a:rPr lang="en-AU" dirty="0"/>
              <a:t> after the incident.</a:t>
            </a:r>
          </a:p>
        </p:txBody>
      </p:sp>
    </p:spTree>
    <p:extLst>
      <p:ext uri="{BB962C8B-B14F-4D97-AF65-F5344CB8AC3E}">
        <p14:creationId xmlns:p14="http://schemas.microsoft.com/office/powerpoint/2010/main" val="13316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0561-675C-45DD-89AD-D1CC5EFC5E0E}"/>
              </a:ext>
            </a:extLst>
          </p:cNvPr>
          <p:cNvSpPr>
            <a:spLocks noGrp="1"/>
          </p:cNvSpPr>
          <p:nvPr>
            <p:ph type="title"/>
          </p:nvPr>
        </p:nvSpPr>
        <p:spPr>
          <a:xfrm>
            <a:off x="1097280" y="286603"/>
            <a:ext cx="10058400" cy="1450757"/>
          </a:xfrm>
        </p:spPr>
        <p:txBody>
          <a:bodyPr>
            <a:normAutofit/>
          </a:bodyPr>
          <a:lstStyle/>
          <a:p>
            <a:r>
              <a:rPr lang="en-US" altLang="en-US">
                <a:latin typeface="&amp;quot"/>
              </a:rPr>
              <a:t>Should I Ask A Question At The End?</a:t>
            </a:r>
            <a:endParaRPr lang="en-AU" dirty="0"/>
          </a:p>
        </p:txBody>
      </p:sp>
      <p:pic>
        <p:nvPicPr>
          <p:cNvPr id="7" name="Graphic 6" descr="Chat">
            <a:extLst>
              <a:ext uri="{FF2B5EF4-FFF2-40B4-BE49-F238E27FC236}">
                <a16:creationId xmlns:a16="http://schemas.microsoft.com/office/drawing/2014/main" id="{7662F672-7811-40E1-B2B7-AC0C39A749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BC4EA0AC-34F3-4278-9A99-DFC814D44EC4}"/>
              </a:ext>
            </a:extLst>
          </p:cNvPr>
          <p:cNvSpPr>
            <a:spLocks noGrp="1"/>
          </p:cNvSpPr>
          <p:nvPr>
            <p:ph idx="1"/>
          </p:nvPr>
        </p:nvSpPr>
        <p:spPr>
          <a:xfrm>
            <a:off x="4639733" y="1845734"/>
            <a:ext cx="6515947" cy="4023360"/>
          </a:xfrm>
        </p:spPr>
        <p:txBody>
          <a:bodyPr>
            <a:normAutofit/>
          </a:bodyPr>
          <a:lstStyle/>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In most cases you have probably already had a chance to ask questions before the interview so its perfectly fined to say no. </a:t>
            </a:r>
          </a:p>
          <a:p>
            <a:pPr lvl="0" eaLnBrk="0" fontAlgn="base" hangingPunct="0">
              <a:spcBef>
                <a:spcPct val="0"/>
              </a:spcBef>
              <a:spcAft>
                <a:spcPct val="0"/>
              </a:spcAft>
              <a:buFont typeface="Wingdings" panose="05000000000000000000" pitchFamily="2" charset="2"/>
              <a:buChar char="v"/>
            </a:pPr>
            <a:endParaRPr lang="en-US" altLang="en-US" sz="1700"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endParaRPr lang="en-US" altLang="en-US" sz="1700"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Remember that the final question at the end is a chance for you to </a:t>
            </a:r>
            <a:r>
              <a:rPr lang="en-US" altLang="en-US" sz="1700" b="1" dirty="0">
                <a:latin typeface="Georgia" panose="02040502050405020303" pitchFamily="18" charset="0"/>
              </a:rPr>
              <a:t>go</a:t>
            </a:r>
            <a:r>
              <a:rPr lang="en-US" altLang="en-US" sz="1700" dirty="0">
                <a:latin typeface="Georgia" panose="02040502050405020303" pitchFamily="18" charset="0"/>
              </a:rPr>
              <a:t> </a:t>
            </a:r>
            <a:r>
              <a:rPr lang="en-US" altLang="en-US" sz="1700" b="1" dirty="0">
                <a:latin typeface="Georgia" panose="02040502050405020303" pitchFamily="18" charset="0"/>
              </a:rPr>
              <a:t>back and review some of your answers </a:t>
            </a:r>
            <a:r>
              <a:rPr lang="en-US" altLang="en-US" sz="1700" dirty="0">
                <a:latin typeface="Georgia" panose="02040502050405020303" pitchFamily="18" charset="0"/>
              </a:rPr>
              <a:t>or </a:t>
            </a:r>
            <a:r>
              <a:rPr lang="en-US" altLang="en-US" sz="1700" b="1" dirty="0">
                <a:latin typeface="Georgia" panose="02040502050405020303" pitchFamily="18" charset="0"/>
              </a:rPr>
              <a:t>clarify</a:t>
            </a:r>
            <a:r>
              <a:rPr lang="en-US" altLang="en-US" sz="1700" dirty="0">
                <a:latin typeface="Georgia" panose="02040502050405020303" pitchFamily="18" charset="0"/>
              </a:rPr>
              <a:t> </a:t>
            </a:r>
            <a:r>
              <a:rPr lang="en-US" altLang="en-US" sz="1700" b="1" dirty="0">
                <a:latin typeface="Georgia" panose="02040502050405020303" pitchFamily="18" charset="0"/>
              </a:rPr>
              <a:t>anything</a:t>
            </a:r>
            <a:r>
              <a:rPr lang="en-US" altLang="en-US" sz="1700" dirty="0">
                <a:latin typeface="Georgia" panose="02040502050405020303" pitchFamily="18" charset="0"/>
              </a:rPr>
              <a:t> you feel you may have gotten wrong in the interview.</a:t>
            </a:r>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endParaRPr lang="en-US" altLang="en-US" sz="1700" dirty="0"/>
          </a:p>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Think about asking for some </a:t>
            </a:r>
            <a:r>
              <a:rPr lang="en-US" altLang="en-US" sz="1700" b="1" dirty="0">
                <a:latin typeface="Georgia" panose="02040502050405020303" pitchFamily="18" charset="0"/>
              </a:rPr>
              <a:t>feedback</a:t>
            </a:r>
            <a:r>
              <a:rPr lang="en-US" altLang="en-US" sz="1700" dirty="0">
                <a:latin typeface="Georgia" panose="02040502050405020303" pitchFamily="18" charset="0"/>
              </a:rPr>
              <a:t> on how your interview went.</a:t>
            </a:r>
          </a:p>
          <a:p>
            <a:pPr lvl="0" eaLnBrk="0" fontAlgn="base" hangingPunct="0">
              <a:spcBef>
                <a:spcPct val="0"/>
              </a:spcBef>
              <a:spcAft>
                <a:spcPct val="0"/>
              </a:spcAft>
              <a:buFont typeface="Wingdings" panose="05000000000000000000" pitchFamily="2" charset="2"/>
              <a:buChar char="v"/>
            </a:pPr>
            <a:endParaRPr lang="en-US" altLang="en-US" sz="1700"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endParaRPr lang="en-US" altLang="en-US" sz="1700" dirty="0">
              <a:latin typeface="Georgia" panose="02040502050405020303" pitchFamily="18" charset="0"/>
            </a:endParaRPr>
          </a:p>
          <a:p>
            <a:pPr lvl="0" eaLnBrk="0" fontAlgn="base" hangingPunct="0">
              <a:spcBef>
                <a:spcPct val="0"/>
              </a:spcBef>
              <a:spcAft>
                <a:spcPct val="0"/>
              </a:spcAft>
              <a:buFont typeface="Wingdings" panose="05000000000000000000" pitchFamily="2" charset="2"/>
              <a:buChar char="v"/>
            </a:pPr>
            <a:r>
              <a:rPr lang="en-US" altLang="en-US" sz="1700" dirty="0">
                <a:latin typeface="Georgia" panose="02040502050405020303" pitchFamily="18" charset="0"/>
              </a:rPr>
              <a:t> Whilst the panel obviously can't tell you whether you were successful or not they may have a useful insight for you and this may be your only opportunity to get </a:t>
            </a:r>
            <a:r>
              <a:rPr lang="en-US" altLang="en-US" sz="1700" b="1" dirty="0">
                <a:latin typeface="Georgia" panose="02040502050405020303" pitchFamily="18" charset="0"/>
              </a:rPr>
              <a:t>meaningful feedback</a:t>
            </a:r>
            <a:r>
              <a:rPr lang="en-US" altLang="en-US" sz="1700" dirty="0">
                <a:latin typeface="Georgia" panose="02040502050405020303" pitchFamily="18" charset="0"/>
              </a:rPr>
              <a:t>.</a:t>
            </a:r>
          </a:p>
          <a:p>
            <a:pPr marL="0" lvl="0" indent="0" eaLnBrk="0" fontAlgn="base" hangingPunct="0">
              <a:spcBef>
                <a:spcPct val="0"/>
              </a:spcBef>
              <a:spcAft>
                <a:spcPct val="0"/>
              </a:spcAft>
              <a:buNone/>
            </a:pPr>
            <a:endParaRPr lang="en-US" altLang="en-US" sz="1700" dirty="0"/>
          </a:p>
          <a:p>
            <a:endParaRPr lang="en-AU" sz="1700" dirty="0"/>
          </a:p>
        </p:txBody>
      </p:sp>
    </p:spTree>
    <p:extLst>
      <p:ext uri="{BB962C8B-B14F-4D97-AF65-F5344CB8AC3E}">
        <p14:creationId xmlns:p14="http://schemas.microsoft.com/office/powerpoint/2010/main" val="25210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Close the deal</a:t>
            </a:r>
          </a:p>
        </p:txBody>
      </p:sp>
      <p:sp>
        <p:nvSpPr>
          <p:cNvPr id="3" name="Content Placeholder 2"/>
          <p:cNvSpPr>
            <a:spLocks noGrp="1"/>
          </p:cNvSpPr>
          <p:nvPr>
            <p:ph idx="1"/>
          </p:nvPr>
        </p:nvSpPr>
        <p:spPr>
          <a:xfrm>
            <a:off x="1451579" y="2015732"/>
            <a:ext cx="9603275" cy="3739116"/>
          </a:xfrm>
        </p:spPr>
        <p:txBody>
          <a:bodyPr>
            <a:normAutofit/>
          </a:bodyPr>
          <a:lstStyle/>
          <a:p>
            <a:r>
              <a:rPr lang="en-AU" dirty="0"/>
              <a:t>Quick statement if you feel strengths not covered. </a:t>
            </a:r>
          </a:p>
          <a:p>
            <a:r>
              <a:rPr lang="en-AU" dirty="0"/>
              <a:t>Relevant final questions. </a:t>
            </a:r>
          </a:p>
          <a:p>
            <a:pPr lvl="1"/>
            <a:r>
              <a:rPr lang="en-AU" dirty="0"/>
              <a:t>Not salary</a:t>
            </a:r>
          </a:p>
          <a:p>
            <a:pPr lvl="1"/>
            <a:r>
              <a:rPr lang="en-AU" dirty="0" err="1"/>
              <a:t>Prob</a:t>
            </a:r>
            <a:r>
              <a:rPr lang="en-AU" dirty="0"/>
              <a:t> not timeframe. (Panel should tell you, or ask by email)</a:t>
            </a:r>
          </a:p>
          <a:p>
            <a:r>
              <a:rPr lang="en-AU" dirty="0"/>
              <a:t>Thank everyone for their time</a:t>
            </a:r>
          </a:p>
          <a:p>
            <a:r>
              <a:rPr lang="en-AU" dirty="0"/>
              <a:t>Let it go</a:t>
            </a:r>
          </a:p>
        </p:txBody>
      </p:sp>
    </p:spTree>
    <p:extLst>
      <p:ext uri="{BB962C8B-B14F-4D97-AF65-F5344CB8AC3E}">
        <p14:creationId xmlns:p14="http://schemas.microsoft.com/office/powerpoint/2010/main" val="3416286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FACEM vs Registrar Interviews</a:t>
            </a:r>
          </a:p>
        </p:txBody>
      </p:sp>
      <p:sp>
        <p:nvSpPr>
          <p:cNvPr id="3" name="Content Placeholder 2"/>
          <p:cNvSpPr>
            <a:spLocks noGrp="1"/>
          </p:cNvSpPr>
          <p:nvPr>
            <p:ph idx="1"/>
          </p:nvPr>
        </p:nvSpPr>
        <p:spPr/>
        <p:txBody>
          <a:bodyPr>
            <a:normAutofit/>
          </a:bodyPr>
          <a:lstStyle/>
          <a:p>
            <a:r>
              <a:rPr lang="en-AU" dirty="0"/>
              <a:t>Less (often none) clinically focussed. </a:t>
            </a:r>
          </a:p>
          <a:p>
            <a:r>
              <a:rPr lang="en-AU" dirty="0"/>
              <a:t>High focus on teamwork, conflict resolution</a:t>
            </a:r>
          </a:p>
          <a:p>
            <a:r>
              <a:rPr lang="en-AU" dirty="0"/>
              <a:t>Some understanding required of the </a:t>
            </a:r>
            <a:r>
              <a:rPr lang="en-AU"/>
              <a:t>“business”.</a:t>
            </a:r>
            <a:endParaRPr lang="en-AU" dirty="0"/>
          </a:p>
          <a:p>
            <a:r>
              <a:rPr lang="en-AU" dirty="0"/>
              <a:t>NDR is paramount, with permanent contracts. </a:t>
            </a:r>
          </a:p>
          <a:p>
            <a:r>
              <a:rPr lang="en-AU" dirty="0"/>
              <a:t>Vision is vital </a:t>
            </a:r>
          </a:p>
          <a:p>
            <a:r>
              <a:rPr lang="en-AU" dirty="0"/>
              <a:t>Gaps are fine, if balanced with expertise / skills. </a:t>
            </a:r>
          </a:p>
          <a:p>
            <a:r>
              <a:rPr lang="en-AU" dirty="0"/>
              <a:t>Find out the department’s focus / flaws – Flow, training, research. </a:t>
            </a:r>
          </a:p>
        </p:txBody>
      </p:sp>
    </p:spTree>
    <p:extLst>
      <p:ext uri="{BB962C8B-B14F-4D97-AF65-F5344CB8AC3E}">
        <p14:creationId xmlns:p14="http://schemas.microsoft.com/office/powerpoint/2010/main" val="1197543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digital world</a:t>
            </a:r>
          </a:p>
        </p:txBody>
      </p:sp>
      <p:sp>
        <p:nvSpPr>
          <p:cNvPr id="3" name="Content Placeholder 2"/>
          <p:cNvSpPr>
            <a:spLocks noGrp="1"/>
          </p:cNvSpPr>
          <p:nvPr>
            <p:ph idx="1"/>
          </p:nvPr>
        </p:nvSpPr>
        <p:spPr/>
        <p:txBody>
          <a:bodyPr/>
          <a:lstStyle/>
          <a:p>
            <a:r>
              <a:rPr lang="en-AU" dirty="0"/>
              <a:t>Particular importance for FACEM jobs. </a:t>
            </a:r>
          </a:p>
          <a:p>
            <a:endParaRPr lang="en-AU" dirty="0"/>
          </a:p>
          <a:p>
            <a:r>
              <a:rPr lang="en-AU" dirty="0"/>
              <a:t>You will get google searched. </a:t>
            </a:r>
          </a:p>
          <a:p>
            <a:r>
              <a:rPr lang="en-AU" dirty="0"/>
              <a:t>You should google search the place you’re applying to, and the people doing the interview. </a:t>
            </a:r>
          </a:p>
          <a:p>
            <a:endParaRPr lang="en-AU" dirty="0"/>
          </a:p>
          <a:p>
            <a:r>
              <a:rPr lang="en-AU" dirty="0"/>
              <a:t>Social media can help, but can absolutely positively harm. </a:t>
            </a:r>
          </a:p>
          <a:p>
            <a:r>
              <a:rPr lang="en-AU" dirty="0"/>
              <a:t>Be universally positive in your public social media profile for 3-6 months prior. </a:t>
            </a:r>
          </a:p>
        </p:txBody>
      </p:sp>
      <p:pic>
        <p:nvPicPr>
          <p:cNvPr id="4" name="Picture 3"/>
          <p:cNvPicPr>
            <a:picLocks noChangeAspect="1"/>
          </p:cNvPicPr>
          <p:nvPr/>
        </p:nvPicPr>
        <p:blipFill>
          <a:blip r:embed="rId2"/>
          <a:stretch>
            <a:fillRect/>
          </a:stretch>
        </p:blipFill>
        <p:spPr>
          <a:xfrm>
            <a:off x="2987181" y="3120749"/>
            <a:ext cx="762565" cy="268403"/>
          </a:xfrm>
          <a:prstGeom prst="rect">
            <a:avLst/>
          </a:prstGeom>
        </p:spPr>
      </p:pic>
      <p:pic>
        <p:nvPicPr>
          <p:cNvPr id="5" name="Picture 4"/>
          <p:cNvPicPr>
            <a:picLocks noChangeAspect="1"/>
          </p:cNvPicPr>
          <p:nvPr/>
        </p:nvPicPr>
        <p:blipFill>
          <a:blip r:embed="rId2"/>
          <a:stretch>
            <a:fillRect/>
          </a:stretch>
        </p:blipFill>
        <p:spPr>
          <a:xfrm>
            <a:off x="2911680" y="3606836"/>
            <a:ext cx="762565" cy="268403"/>
          </a:xfrm>
          <a:prstGeom prst="rect">
            <a:avLst/>
          </a:prstGeom>
        </p:spPr>
      </p:pic>
      <p:pic>
        <p:nvPicPr>
          <p:cNvPr id="10242" name="Picture 2" descr="Image result for twitter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8422">
            <a:off x="7097084" y="649779"/>
            <a:ext cx="3915823" cy="20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85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Job-Interview-Memes">
            <a:extLst>
              <a:ext uri="{FF2B5EF4-FFF2-40B4-BE49-F238E27FC236}">
                <a16:creationId xmlns:a16="http://schemas.microsoft.com/office/drawing/2014/main" id="{5B32A63A-0267-45EF-B8DD-C601B10D30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10299" y="905933"/>
            <a:ext cx="3603405"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1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CED187-88F1-4321-86CE-3BC4CB689DBE}"/>
              </a:ext>
            </a:extLst>
          </p:cNvPr>
          <p:cNvSpPr>
            <a:spLocks noGrp="1"/>
          </p:cNvSpPr>
          <p:nvPr>
            <p:ph type="title"/>
          </p:nvPr>
        </p:nvSpPr>
        <p:spPr>
          <a:xfrm>
            <a:off x="492370" y="516835"/>
            <a:ext cx="3084844" cy="5772840"/>
          </a:xfrm>
        </p:spPr>
        <p:txBody>
          <a:bodyPr anchor="ctr">
            <a:normAutofit/>
          </a:bodyPr>
          <a:lstStyle/>
          <a:p>
            <a:r>
              <a:rPr lang="en-AU" sz="3600" dirty="0">
                <a:solidFill>
                  <a:srgbClr val="FFFFFF"/>
                </a:solidFill>
              </a:rPr>
              <a:t>Additional bit….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A46C99E-3452-4A05-B8DF-D8EFB7397EB3}"/>
              </a:ext>
            </a:extLst>
          </p:cNvPr>
          <p:cNvGraphicFramePr>
            <a:graphicFrameLocks noGrp="1"/>
          </p:cNvGraphicFramePr>
          <p:nvPr>
            <p:ph idx="1"/>
            <p:extLst>
              <p:ext uri="{D42A27DB-BD31-4B8C-83A1-F6EECF244321}">
                <p14:modId xmlns:p14="http://schemas.microsoft.com/office/powerpoint/2010/main" val="204701856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0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CV’s – more important as you progress</a:t>
            </a:r>
          </a:p>
        </p:txBody>
      </p:sp>
      <p:sp>
        <p:nvSpPr>
          <p:cNvPr id="3" name="Content Placeholder 2"/>
          <p:cNvSpPr>
            <a:spLocks noGrp="1"/>
          </p:cNvSpPr>
          <p:nvPr>
            <p:ph idx="1"/>
          </p:nvPr>
        </p:nvSpPr>
        <p:spPr>
          <a:xfrm>
            <a:off x="1451579" y="2015732"/>
            <a:ext cx="9603275" cy="4024341"/>
          </a:xfrm>
        </p:spPr>
        <p:txBody>
          <a:bodyPr>
            <a:normAutofit/>
          </a:bodyPr>
          <a:lstStyle/>
          <a:p>
            <a:r>
              <a:rPr lang="en-AU" dirty="0"/>
              <a:t>SHORT Summary Page at front</a:t>
            </a:r>
          </a:p>
          <a:p>
            <a:r>
              <a:rPr lang="en-AU" dirty="0"/>
              <a:t>Emphasise commitment to education / learning</a:t>
            </a:r>
          </a:p>
          <a:p>
            <a:r>
              <a:rPr lang="en-AU" dirty="0"/>
              <a:t>Current Referees </a:t>
            </a:r>
          </a:p>
          <a:p>
            <a:pPr lvl="1"/>
            <a:r>
              <a:rPr lang="en-AU" dirty="0"/>
              <a:t>Supervisors, not colleagues</a:t>
            </a:r>
          </a:p>
          <a:p>
            <a:pPr lvl="1"/>
            <a:r>
              <a:rPr lang="en-AU" dirty="0"/>
              <a:t>Let them know!!</a:t>
            </a:r>
          </a:p>
          <a:p>
            <a:r>
              <a:rPr lang="en-AU" dirty="0"/>
              <a:t>Statement of Intent</a:t>
            </a:r>
          </a:p>
          <a:p>
            <a:pPr lvl="1"/>
            <a:r>
              <a:rPr lang="en-AU" dirty="0"/>
              <a:t>Training, long term plans</a:t>
            </a:r>
          </a:p>
          <a:p>
            <a:r>
              <a:rPr lang="en-AU" dirty="0"/>
              <a:t>Interests &amp; Stuff outside of work matters!</a:t>
            </a:r>
          </a:p>
          <a:p>
            <a:pPr lvl="1"/>
            <a:r>
              <a:rPr lang="en-AU" dirty="0"/>
              <a:t>Give a little bit of yourself away – Builds trust</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615413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721E-E585-46E5-B3A6-1575E3E3659A}"/>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EAB5E5B5-4D7E-43A6-BC2C-3DDAA5338E7D}"/>
              </a:ext>
            </a:extLst>
          </p:cNvPr>
          <p:cNvSpPr>
            <a:spLocks noGrp="1"/>
          </p:cNvSpPr>
          <p:nvPr>
            <p:ph idx="1"/>
          </p:nvPr>
        </p:nvSpPr>
        <p:spPr/>
        <p:txBody>
          <a:bodyPr/>
          <a:lstStyle/>
          <a:p>
            <a:r>
              <a:rPr lang="en-AU" dirty="0"/>
              <a:t>Anthony Llewellyn - </a:t>
            </a:r>
            <a:r>
              <a:rPr lang="en-AU" dirty="0">
                <a:hlinkClick r:id="rId2"/>
              </a:rPr>
              <a:t>https://questionbank.advancemed.com.au/</a:t>
            </a:r>
            <a:endParaRPr lang="en-AU" dirty="0"/>
          </a:p>
          <a:p>
            <a:r>
              <a:rPr lang="en-AU" dirty="0"/>
              <a:t>On the Wards - https://onthewards.org/top-10-interview-tips-from-6-consultants/</a:t>
            </a:r>
          </a:p>
        </p:txBody>
      </p:sp>
    </p:spTree>
    <p:extLst>
      <p:ext uri="{BB962C8B-B14F-4D97-AF65-F5344CB8AC3E}">
        <p14:creationId xmlns:p14="http://schemas.microsoft.com/office/powerpoint/2010/main" val="1159480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ob-Interview-Memes">
            <a:extLst>
              <a:ext uri="{FF2B5EF4-FFF2-40B4-BE49-F238E27FC236}">
                <a16:creationId xmlns:a16="http://schemas.microsoft.com/office/drawing/2014/main" id="{04165BA5-43A8-44D1-90A3-C32513EA6D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41003" y="905933"/>
            <a:ext cx="3741998"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1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interviewers want to see</a:t>
            </a:r>
          </a:p>
        </p:txBody>
      </p:sp>
      <p:sp>
        <p:nvSpPr>
          <p:cNvPr id="3" name="Content Placeholder 2"/>
          <p:cNvSpPr>
            <a:spLocks noGrp="1"/>
          </p:cNvSpPr>
          <p:nvPr>
            <p:ph idx="1"/>
          </p:nvPr>
        </p:nvSpPr>
        <p:spPr/>
        <p:txBody>
          <a:bodyPr>
            <a:normAutofit/>
          </a:bodyPr>
          <a:lstStyle/>
          <a:p>
            <a:r>
              <a:rPr lang="en-AU" b="1" dirty="0"/>
              <a:t>Enthusiasm</a:t>
            </a:r>
            <a:r>
              <a:rPr lang="en-AU" dirty="0"/>
              <a:t> – The most (almost only) important thing</a:t>
            </a:r>
          </a:p>
          <a:p>
            <a:r>
              <a:rPr lang="en-AU" dirty="0"/>
              <a:t>Interpersonal skills. </a:t>
            </a:r>
          </a:p>
          <a:p>
            <a:r>
              <a:rPr lang="en-AU" dirty="0"/>
              <a:t>Clear focus on </a:t>
            </a:r>
          </a:p>
          <a:p>
            <a:pPr lvl="1"/>
            <a:r>
              <a:rPr lang="en-AU" dirty="0"/>
              <a:t>Pt safety!!</a:t>
            </a:r>
          </a:p>
          <a:p>
            <a:pPr lvl="1"/>
            <a:r>
              <a:rPr lang="en-AU" dirty="0"/>
              <a:t>Teamwork</a:t>
            </a:r>
          </a:p>
          <a:p>
            <a:pPr lvl="1"/>
            <a:r>
              <a:rPr lang="en-AU" dirty="0"/>
              <a:t>Education / Learning</a:t>
            </a:r>
          </a:p>
          <a:p>
            <a:pPr lvl="1"/>
            <a:r>
              <a:rPr lang="en-AU" dirty="0"/>
              <a:t>Support for juniors</a:t>
            </a:r>
          </a:p>
          <a:p>
            <a:endParaRPr lang="en-AU" dirty="0"/>
          </a:p>
          <a:p>
            <a:r>
              <a:rPr lang="en-AU" dirty="0"/>
              <a:t>For FACEM jobs – Genuine Expertise in Something!!</a:t>
            </a:r>
          </a:p>
          <a:p>
            <a:endParaRPr lang="en-AU" dirty="0"/>
          </a:p>
        </p:txBody>
      </p:sp>
    </p:spTree>
    <p:extLst>
      <p:ext uri="{BB962C8B-B14F-4D97-AF65-F5344CB8AC3E}">
        <p14:creationId xmlns:p14="http://schemas.microsoft.com/office/powerpoint/2010/main" val="323644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writtenreference.com/wp-content/uploads/2016/02/dickhead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25509" y="415722"/>
            <a:ext cx="7879992" cy="524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2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doesn’t matter</a:t>
            </a:r>
          </a:p>
        </p:txBody>
      </p:sp>
      <p:sp>
        <p:nvSpPr>
          <p:cNvPr id="3" name="Content Placeholder 2"/>
          <p:cNvSpPr>
            <a:spLocks noGrp="1"/>
          </p:cNvSpPr>
          <p:nvPr>
            <p:ph idx="1"/>
          </p:nvPr>
        </p:nvSpPr>
        <p:spPr>
          <a:xfrm>
            <a:off x="1451579" y="2015732"/>
            <a:ext cx="9603275" cy="3823006"/>
          </a:xfrm>
        </p:spPr>
        <p:txBody>
          <a:bodyPr>
            <a:normAutofit/>
          </a:bodyPr>
          <a:lstStyle/>
          <a:p>
            <a:r>
              <a:rPr lang="en-AU" dirty="0"/>
              <a:t>Doesn’t matter if your plan is different / unusual.</a:t>
            </a:r>
          </a:p>
          <a:p>
            <a:r>
              <a:rPr lang="en-AU" dirty="0"/>
              <a:t>Full suit vs smart professional</a:t>
            </a:r>
          </a:p>
          <a:p>
            <a:r>
              <a:rPr lang="en-AU" dirty="0"/>
              <a:t>Casual vs formal discussion style (allowing for the NDR)</a:t>
            </a:r>
          </a:p>
          <a:p>
            <a:r>
              <a:rPr lang="en-AU" dirty="0"/>
              <a:t>If you know the interviewer, use your normal means of addressing. </a:t>
            </a:r>
          </a:p>
          <a:p>
            <a:r>
              <a:rPr lang="en-AU" dirty="0"/>
              <a:t>High school marks / training prizes (Fair game on CV, not in interview….see NDR)</a:t>
            </a:r>
          </a:p>
          <a:p>
            <a:r>
              <a:rPr lang="en-AU" dirty="0"/>
              <a:t>Flaws / Physical illness / Training deficiencies</a:t>
            </a:r>
          </a:p>
          <a:p>
            <a:pPr lvl="1"/>
            <a:r>
              <a:rPr lang="en-AU" dirty="0"/>
              <a:t>To a Degree</a:t>
            </a:r>
          </a:p>
          <a:p>
            <a:pPr lvl="1"/>
            <a:r>
              <a:rPr lang="en-AU" dirty="0"/>
              <a:t>Turn a negative into a positive!</a:t>
            </a:r>
          </a:p>
          <a:p>
            <a:endParaRPr lang="en-AU" dirty="0"/>
          </a:p>
        </p:txBody>
      </p:sp>
    </p:spTree>
    <p:extLst>
      <p:ext uri="{BB962C8B-B14F-4D97-AF65-F5344CB8AC3E}">
        <p14:creationId xmlns:p14="http://schemas.microsoft.com/office/powerpoint/2010/main" val="5676572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263</TotalTime>
  <Words>5450</Words>
  <Application>Microsoft Office PowerPoint</Application>
  <PresentationFormat>Widescreen</PresentationFormat>
  <Paragraphs>532</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&amp;quot</vt:lpstr>
      <vt:lpstr>Calibri</vt:lpstr>
      <vt:lpstr>Calibri Light</vt:lpstr>
      <vt:lpstr>Courier New</vt:lpstr>
      <vt:lpstr>Georgia</vt:lpstr>
      <vt:lpstr>Wingdings</vt:lpstr>
      <vt:lpstr>Retrospect</vt:lpstr>
      <vt:lpstr>JMO Interview Tips</vt:lpstr>
      <vt:lpstr>What It’s All About:</vt:lpstr>
      <vt:lpstr>PowerPoint Presentation</vt:lpstr>
      <vt:lpstr>Job Applications – Why does it matter</vt:lpstr>
      <vt:lpstr>What do doctors do badly?</vt:lpstr>
      <vt:lpstr>CV’s – more important as you progress</vt:lpstr>
      <vt:lpstr>What do interviewers want to see</vt:lpstr>
      <vt:lpstr>PowerPoint Presentation</vt:lpstr>
      <vt:lpstr>What doesn’t matter</vt:lpstr>
      <vt:lpstr>A Quick Cheat Sheet</vt:lpstr>
      <vt:lpstr>Tip 1:   Do your research before the job interview</vt:lpstr>
      <vt:lpstr>Tip 2:   Posture/Conduct</vt:lpstr>
      <vt:lpstr>Tip 3:  Practice your answers</vt:lpstr>
      <vt:lpstr>Tip 3:  Practice your answers (cont).</vt:lpstr>
      <vt:lpstr>Tip 4:  Take the job interview process seriously</vt:lpstr>
      <vt:lpstr>Tip 5:   Bring a good question</vt:lpstr>
      <vt:lpstr>Tip 6:  Fake it till you make it  (i.e. look confident and calm even if you’re not)</vt:lpstr>
      <vt:lpstr>Tip 7:   Be specific in your answers</vt:lpstr>
      <vt:lpstr>PowerPoint Presentation</vt:lpstr>
      <vt:lpstr>Tip 8:  Plan your travel</vt:lpstr>
      <vt:lpstr>Tip 9:  Prepare your referees</vt:lpstr>
      <vt:lpstr>Tip 10:  Dress to impress</vt:lpstr>
      <vt:lpstr>Tip 11:  Understand what the panel is looking for</vt:lpstr>
      <vt:lpstr>Tip 12:  Review your CV for examples</vt:lpstr>
      <vt:lpstr>Tip 13:  Record yourself and watch yourself.</vt:lpstr>
      <vt:lpstr>Tip 14:  Engage an “Expert” </vt:lpstr>
      <vt:lpstr>PowerPoint Presentation</vt:lpstr>
      <vt:lpstr>What actually happens:</vt:lpstr>
      <vt:lpstr>Example Questions</vt:lpstr>
      <vt:lpstr>Question 1.   Tell us about your experience and how it makes you a suitable candidate?</vt:lpstr>
      <vt:lpstr>Question 2.  “What are your long-term career goals and why this hospital?” </vt:lpstr>
      <vt:lpstr>Question 3.   “A member of the nursing staff complains that an intern is not attending calls and not doing duties properly, what will you do?”</vt:lpstr>
      <vt:lpstr>PowerPoint Presentation</vt:lpstr>
      <vt:lpstr>Selection (Interview) Criteria – STAR Response</vt:lpstr>
      <vt:lpstr>STAR Examples – Leadership</vt:lpstr>
      <vt:lpstr>STAR - Education</vt:lpstr>
      <vt:lpstr>Question 4.  “Describe an error you made in your practice and what you did to fix it?” </vt:lpstr>
      <vt:lpstr>Question 5.   “What strengths do you bring to this role?”</vt:lpstr>
      <vt:lpstr>Turn the (-) beat around</vt:lpstr>
      <vt:lpstr>Question 6.   “A nurse is insisting to give medication to a patient whom you don't know and you don’t know the medication. What do you do?”</vt:lpstr>
      <vt:lpstr>Question 7.   “Describe a situation where you displayed leadership skills.”</vt:lpstr>
      <vt:lpstr>Question 8.   “What is the importance of documentation as a doctor?”</vt:lpstr>
      <vt:lpstr>Question 9.   “Describe a situation where there was conflict between yourself and another member of a team?”</vt:lpstr>
      <vt:lpstr>PowerPoint Presentation</vt:lpstr>
      <vt:lpstr>Question 10.   “You are covering the evening shift on obstetrics and gynaecology and a 35 year old female patient who had a caesarian section 2 days ago is now presenting with severe shortness of breath and chest pain. What is your approach?” </vt:lpstr>
      <vt:lpstr>Clinical Questions</vt:lpstr>
      <vt:lpstr>Question 11.  “Describe a situation where you displayed effective communication skills?”</vt:lpstr>
      <vt:lpstr>Question 12.   “What qualities should a resident medical officer posses? Which ones do you have and which ones do you lack?”</vt:lpstr>
      <vt:lpstr>Question 13.   Describe a situation where you displayed teamwork.</vt:lpstr>
      <vt:lpstr>PowerPoint Presentation</vt:lpstr>
      <vt:lpstr>Question 14.   “You are called by nursing staff and are told that some antibiotics were given to a patient that were actually supposed to be given for another patient, what do you do?”</vt:lpstr>
      <vt:lpstr>Question 15.   “Describe a situation where your consultant noticed that you have made a mistake and how did you react?” </vt:lpstr>
      <vt:lpstr>Question 16.   “You are the Resident in Emergency and a patient suddenly collapses. What do you do?”</vt:lpstr>
      <vt:lpstr>Should I Ask A Question At The End?</vt:lpstr>
      <vt:lpstr>Close the deal</vt:lpstr>
      <vt:lpstr>FACEM vs Registrar Interviews</vt:lpstr>
      <vt:lpstr>A digital world</vt:lpstr>
      <vt:lpstr>PowerPoint Presentation</vt:lpstr>
      <vt:lpstr>Additional bit….</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JMO Interview Tips</dc:title>
  <dc:creator>Streitberg, Luke (Health)</dc:creator>
  <cp:lastModifiedBy>Streitberg, Luke (Health)</cp:lastModifiedBy>
  <cp:revision>6</cp:revision>
  <dcterms:created xsi:type="dcterms:W3CDTF">2020-07-20T04:33:02Z</dcterms:created>
  <dcterms:modified xsi:type="dcterms:W3CDTF">2021-08-03T04:31:11Z</dcterms:modified>
</cp:coreProperties>
</file>